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83" r:id="rId4"/>
    <p:sldId id="282" r:id="rId5"/>
    <p:sldId id="271" r:id="rId6"/>
    <p:sldId id="275" r:id="rId7"/>
    <p:sldId id="281" r:id="rId8"/>
    <p:sldId id="279" r:id="rId9"/>
    <p:sldId id="280" r:id="rId10"/>
    <p:sldId id="272" r:id="rId11"/>
    <p:sldId id="273" r:id="rId12"/>
    <p:sldId id="284" r:id="rId13"/>
    <p:sldId id="285" r:id="rId14"/>
  </p:sldIdLst>
  <p:sldSz cx="9144000" cy="6858000" type="screen4x3"/>
  <p:notesSz cx="6797675" cy="9928225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pos="181">
          <p15:clr>
            <a:srgbClr val="A4A3A4"/>
          </p15:clr>
        </p15:guide>
        <p15:guide id="4" pos="5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FF"/>
    <a:srgbClr val="FF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00" autoAdjust="0"/>
  </p:normalViewPr>
  <p:slideViewPr>
    <p:cSldViewPr showGuides="1">
      <p:cViewPr varScale="1">
        <p:scale>
          <a:sx n="95" d="100"/>
          <a:sy n="95" d="100"/>
        </p:scale>
        <p:origin x="-2010" y="-96"/>
      </p:cViewPr>
      <p:guideLst>
        <p:guide orient="horz" pos="799"/>
        <p:guide orient="horz" pos="3997"/>
        <p:guide pos="181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Poskonina.EA\Documents\&#1054;&#1041;&#1066;&#1045;&#1050;&#1058;&#1067;\&#1050;&#1086;&#1085;&#1092;&#1077;&#1088;&#1077;&#1085;&#1094;&#1080;&#1080;\&#1057;&#1090;&#1072;&#1090;&#1100;&#1103;%20&#1053;&#1072;&#1089;&#1099;&#1087;&#1100;\&#1043;&#1083;&#1091;&#1073;&#1080;&#1085;&#1072;%20&#1086;&#1090;&#1090;&#1072;&#1080;&#1074;&#1072;&#1085;&#1080;&#110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ROFILES\Poskonina.EA\Documents\&#1054;&#1041;&#1066;&#1045;&#1050;&#1058;&#1067;\&#1050;&#1086;&#1085;&#1092;&#1077;&#1088;&#1077;&#1085;&#1094;&#1080;&#1080;\&#1057;&#1090;&#1072;&#1090;&#1100;&#1103;%20&#1053;&#1072;&#1089;&#1099;&#1087;&#1100;\&#1043;&#1083;&#1091;&#1073;&#1080;&#1085;&#1072;%20&#1086;&#1090;&#1090;&#1072;&#1080;&#1074;&#1072;&#1085;&#1080;&#1103;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FILES\Poskonina.EA\Documents\&#1054;&#1041;&#1066;&#1045;&#1050;&#1058;&#1067;\&#1050;&#1086;&#1085;&#1092;&#1077;&#1088;&#1077;&#1085;&#1094;&#1080;&#1080;\&#1057;&#1090;&#1072;&#1090;&#1100;&#1103;%20&#1053;&#1072;&#1089;&#1099;&#1087;&#1100;\&#1043;&#1083;&#1091;&#1073;&#1080;&#1085;&#1072;%20&#1086;&#1090;&#1090;&#1072;&#1080;&#1074;&#1072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69426047469164E-2"/>
          <c:y val="0.13182028752139985"/>
          <c:w val="0.89503907620162559"/>
          <c:h val="0.68459160393239871"/>
        </c:manualLayout>
      </c:layout>
      <c:lineChart>
        <c:grouping val="standard"/>
        <c:varyColors val="0"/>
        <c:ser>
          <c:idx val="0"/>
          <c:order val="0"/>
          <c:tx>
            <c:v>Фактическая температура воздуха</c:v>
          </c:tx>
          <c:spPr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marker>
          <c:cat>
            <c:numRef>
              <c:f>'Темп. возд.'!$A$33:$A$60</c:f>
              <c:numCache>
                <c:formatCode>m/d/yyyy</c:formatCode>
                <c:ptCount val="28"/>
                <c:pt idx="0">
                  <c:v>42019</c:v>
                </c:pt>
                <c:pt idx="1">
                  <c:v>42050</c:v>
                </c:pt>
                <c:pt idx="2">
                  <c:v>42078</c:v>
                </c:pt>
                <c:pt idx="3">
                  <c:v>42109</c:v>
                </c:pt>
                <c:pt idx="4">
                  <c:v>42139</c:v>
                </c:pt>
                <c:pt idx="5">
                  <c:v>42170</c:v>
                </c:pt>
                <c:pt idx="6">
                  <c:v>42200</c:v>
                </c:pt>
                <c:pt idx="7">
                  <c:v>42231</c:v>
                </c:pt>
                <c:pt idx="8">
                  <c:v>42262</c:v>
                </c:pt>
                <c:pt idx="9">
                  <c:v>42292</c:v>
                </c:pt>
                <c:pt idx="10">
                  <c:v>42323</c:v>
                </c:pt>
                <c:pt idx="11">
                  <c:v>42353</c:v>
                </c:pt>
                <c:pt idx="12">
                  <c:v>42384</c:v>
                </c:pt>
                <c:pt idx="13">
                  <c:v>42415</c:v>
                </c:pt>
                <c:pt idx="14">
                  <c:v>42444</c:v>
                </c:pt>
                <c:pt idx="15">
                  <c:v>42475</c:v>
                </c:pt>
                <c:pt idx="16">
                  <c:v>42505</c:v>
                </c:pt>
                <c:pt idx="17">
                  <c:v>42536</c:v>
                </c:pt>
                <c:pt idx="18">
                  <c:v>42566</c:v>
                </c:pt>
                <c:pt idx="19">
                  <c:v>42597</c:v>
                </c:pt>
                <c:pt idx="20">
                  <c:v>42628</c:v>
                </c:pt>
                <c:pt idx="21">
                  <c:v>42658</c:v>
                </c:pt>
                <c:pt idx="22">
                  <c:v>42689</c:v>
                </c:pt>
                <c:pt idx="23">
                  <c:v>42719</c:v>
                </c:pt>
                <c:pt idx="24">
                  <c:v>42750</c:v>
                </c:pt>
                <c:pt idx="25">
                  <c:v>42781</c:v>
                </c:pt>
                <c:pt idx="26">
                  <c:v>42809</c:v>
                </c:pt>
                <c:pt idx="27">
                  <c:v>42840</c:v>
                </c:pt>
              </c:numCache>
            </c:numRef>
          </c:cat>
          <c:val>
            <c:numRef>
              <c:f>'Темп. возд.'!$B$33:$B$60</c:f>
              <c:numCache>
                <c:formatCode>0.00</c:formatCode>
                <c:ptCount val="28"/>
                <c:pt idx="0">
                  <c:v>-28.320161290322584</c:v>
                </c:pt>
                <c:pt idx="1">
                  <c:v>-22.961607142857137</c:v>
                </c:pt>
                <c:pt idx="2">
                  <c:v>-14.512499999999992</c:v>
                </c:pt>
                <c:pt idx="3">
                  <c:v>-4.491666666666668</c:v>
                </c:pt>
                <c:pt idx="4">
                  <c:v>1.3427419354838703</c:v>
                </c:pt>
                <c:pt idx="5">
                  <c:v>12.949999999999998</c:v>
                </c:pt>
                <c:pt idx="6">
                  <c:v>14.955645161290324</c:v>
                </c:pt>
                <c:pt idx="7">
                  <c:v>10.083525345622117</c:v>
                </c:pt>
                <c:pt idx="8">
                  <c:v>4.1737500000000001</c:v>
                </c:pt>
                <c:pt idx="9">
                  <c:v>-6.7713709677419365</c:v>
                </c:pt>
                <c:pt idx="10">
                  <c:v>-15.19333333333333</c:v>
                </c:pt>
                <c:pt idx="11">
                  <c:v>-20.805011520737324</c:v>
                </c:pt>
                <c:pt idx="12">
                  <c:v>-19.879032258064516</c:v>
                </c:pt>
                <c:pt idx="13">
                  <c:v>-14.009051724137933</c:v>
                </c:pt>
                <c:pt idx="14">
                  <c:v>-14.329166666666667</c:v>
                </c:pt>
                <c:pt idx="15">
                  <c:v>-5.1541666666666677</c:v>
                </c:pt>
                <c:pt idx="16">
                  <c:v>-3.5294354838709672</c:v>
                </c:pt>
                <c:pt idx="17">
                  <c:v>14.52125</c:v>
                </c:pt>
                <c:pt idx="18">
                  <c:v>18.645967741935479</c:v>
                </c:pt>
                <c:pt idx="19">
                  <c:v>12.031048387096776</c:v>
                </c:pt>
                <c:pt idx="20">
                  <c:v>9.1091666666666686</c:v>
                </c:pt>
                <c:pt idx="21">
                  <c:v>-3.2233870967741942</c:v>
                </c:pt>
                <c:pt idx="22">
                  <c:v>-22.916249999999994</c:v>
                </c:pt>
                <c:pt idx="23">
                  <c:v>-29.885483870967747</c:v>
                </c:pt>
                <c:pt idx="24">
                  <c:v>-25.585080645161291</c:v>
                </c:pt>
                <c:pt idx="25">
                  <c:v>-23.326785714285716</c:v>
                </c:pt>
                <c:pt idx="26">
                  <c:v>-7.1027073732718904</c:v>
                </c:pt>
                <c:pt idx="27">
                  <c:v>-12.522083333333335</c:v>
                </c:pt>
              </c:numCache>
            </c:numRef>
          </c:val>
          <c:smooth val="1"/>
        </c:ser>
        <c:ser>
          <c:idx val="1"/>
          <c:order val="1"/>
          <c:tx>
            <c:v>Усредненная температура воздуха по результатам многолетних наблюдений</c:v>
          </c:tx>
          <c:spPr>
            <a:ln w="317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c:spPr>
          <c:marker>
            <c:symbol val="triangle"/>
            <c:size val="6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marker>
          <c:cat>
            <c:numRef>
              <c:f>'Темп. возд.'!$A$33:$A$60</c:f>
              <c:numCache>
                <c:formatCode>m/d/yyyy</c:formatCode>
                <c:ptCount val="28"/>
                <c:pt idx="0">
                  <c:v>42019</c:v>
                </c:pt>
                <c:pt idx="1">
                  <c:v>42050</c:v>
                </c:pt>
                <c:pt idx="2">
                  <c:v>42078</c:v>
                </c:pt>
                <c:pt idx="3">
                  <c:v>42109</c:v>
                </c:pt>
                <c:pt idx="4">
                  <c:v>42139</c:v>
                </c:pt>
                <c:pt idx="5">
                  <c:v>42170</c:v>
                </c:pt>
                <c:pt idx="6">
                  <c:v>42200</c:v>
                </c:pt>
                <c:pt idx="7">
                  <c:v>42231</c:v>
                </c:pt>
                <c:pt idx="8">
                  <c:v>42262</c:v>
                </c:pt>
                <c:pt idx="9">
                  <c:v>42292</c:v>
                </c:pt>
                <c:pt idx="10">
                  <c:v>42323</c:v>
                </c:pt>
                <c:pt idx="11">
                  <c:v>42353</c:v>
                </c:pt>
                <c:pt idx="12">
                  <c:v>42384</c:v>
                </c:pt>
                <c:pt idx="13">
                  <c:v>42415</c:v>
                </c:pt>
                <c:pt idx="14">
                  <c:v>42444</c:v>
                </c:pt>
                <c:pt idx="15">
                  <c:v>42475</c:v>
                </c:pt>
                <c:pt idx="16">
                  <c:v>42505</c:v>
                </c:pt>
                <c:pt idx="17">
                  <c:v>42536</c:v>
                </c:pt>
                <c:pt idx="18">
                  <c:v>42566</c:v>
                </c:pt>
                <c:pt idx="19">
                  <c:v>42597</c:v>
                </c:pt>
                <c:pt idx="20">
                  <c:v>42628</c:v>
                </c:pt>
                <c:pt idx="21">
                  <c:v>42658</c:v>
                </c:pt>
                <c:pt idx="22">
                  <c:v>42689</c:v>
                </c:pt>
                <c:pt idx="23">
                  <c:v>42719</c:v>
                </c:pt>
                <c:pt idx="24">
                  <c:v>42750</c:v>
                </c:pt>
                <c:pt idx="25">
                  <c:v>42781</c:v>
                </c:pt>
                <c:pt idx="26">
                  <c:v>42809</c:v>
                </c:pt>
                <c:pt idx="27">
                  <c:v>42840</c:v>
                </c:pt>
              </c:numCache>
            </c:numRef>
          </c:cat>
          <c:val>
            <c:numRef>
              <c:f>'Темп. возд.'!$C$33:$C$60</c:f>
              <c:numCache>
                <c:formatCode>0.00</c:formatCode>
                <c:ptCount val="28"/>
                <c:pt idx="0">
                  <c:v>-27</c:v>
                </c:pt>
                <c:pt idx="1">
                  <c:v>-27</c:v>
                </c:pt>
                <c:pt idx="2">
                  <c:v>-22.1</c:v>
                </c:pt>
                <c:pt idx="3">
                  <c:v>-13.2</c:v>
                </c:pt>
                <c:pt idx="4">
                  <c:v>-4.9000000000000004</c:v>
                </c:pt>
                <c:pt idx="5">
                  <c:v>5.6</c:v>
                </c:pt>
                <c:pt idx="6">
                  <c:v>14</c:v>
                </c:pt>
                <c:pt idx="7">
                  <c:v>10.6</c:v>
                </c:pt>
                <c:pt idx="8">
                  <c:v>4.5</c:v>
                </c:pt>
                <c:pt idx="9">
                  <c:v>-6.8</c:v>
                </c:pt>
                <c:pt idx="10">
                  <c:v>-18.600000000000001</c:v>
                </c:pt>
                <c:pt idx="11">
                  <c:v>-23.7</c:v>
                </c:pt>
                <c:pt idx="12">
                  <c:v>-27</c:v>
                </c:pt>
                <c:pt idx="13">
                  <c:v>-27</c:v>
                </c:pt>
                <c:pt idx="14">
                  <c:v>-22.1</c:v>
                </c:pt>
                <c:pt idx="15">
                  <c:v>-13.2</c:v>
                </c:pt>
                <c:pt idx="16">
                  <c:v>-4.9000000000000004</c:v>
                </c:pt>
                <c:pt idx="17">
                  <c:v>5.6</c:v>
                </c:pt>
                <c:pt idx="18">
                  <c:v>14</c:v>
                </c:pt>
                <c:pt idx="19">
                  <c:v>10.6</c:v>
                </c:pt>
                <c:pt idx="20">
                  <c:v>4.5</c:v>
                </c:pt>
                <c:pt idx="21">
                  <c:v>-6.8</c:v>
                </c:pt>
                <c:pt idx="22">
                  <c:v>-18.600000000000001</c:v>
                </c:pt>
                <c:pt idx="23">
                  <c:v>-23.7</c:v>
                </c:pt>
                <c:pt idx="24">
                  <c:v>-27</c:v>
                </c:pt>
                <c:pt idx="25">
                  <c:v>-27</c:v>
                </c:pt>
                <c:pt idx="26">
                  <c:v>-22.1</c:v>
                </c:pt>
                <c:pt idx="27">
                  <c:v>-13.2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625152"/>
        <c:axId val="168794880"/>
      </c:lineChart>
      <c:catAx>
        <c:axId val="2166251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m/d/yyyy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ru-RU"/>
          </a:p>
        </c:txPr>
        <c:crossAx val="168794880"/>
        <c:crosses val="autoZero"/>
        <c:auto val="0"/>
        <c:lblAlgn val="ctr"/>
        <c:lblOffset val="0"/>
        <c:tickLblSkip val="1"/>
        <c:noMultiLvlLbl val="0"/>
      </c:catAx>
      <c:valAx>
        <c:axId val="168794880"/>
        <c:scaling>
          <c:orientation val="minMax"/>
          <c:max val="20"/>
          <c:min val="-3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200" b="1" i="0" baseline="0" dirty="0" smtClean="0">
                    <a:effectLst/>
                  </a:rPr>
                  <a:t>Т, °С</a:t>
                </a:r>
                <a:endParaRPr lang="ru-RU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5403431641996109E-3"/>
              <c:y val="4.6190243266740094E-2"/>
            </c:manualLayout>
          </c:layout>
          <c:overlay val="0"/>
        </c:title>
        <c:numFmt formatCode="0.0" sourceLinked="0"/>
        <c:majorTickMark val="out"/>
        <c:minorTickMark val="none"/>
        <c:tickLblPos val="low"/>
        <c:txPr>
          <a:bodyPr/>
          <a:lstStyle/>
          <a:p>
            <a:pPr>
              <a:defRPr sz="1200" baseline="0">
                <a:latin typeface="Arial" panose="020B0604020202020204" pitchFamily="34" charset="0"/>
              </a:defRPr>
            </a:pPr>
            <a:endParaRPr lang="ru-RU"/>
          </a:p>
        </c:txPr>
        <c:crossAx val="216625152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5.4871632409596409E-2"/>
          <c:y val="0.86547895538294828"/>
          <c:w val="0.8486674697474178"/>
          <c:h val="0.1175171868389248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58480349723842E-2"/>
          <c:y val="0.16998090747118633"/>
          <c:w val="0.53580905681435009"/>
          <c:h val="0.78465088241224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инфильтрация талых вод в насыпной грунт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повышенное снегонакопление (тройная норма)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повышение температуры воздуха на 2 °С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220687872"/>
        <c:axId val="217020608"/>
      </c:barChart>
      <c:catAx>
        <c:axId val="22068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020608"/>
        <c:crosses val="autoZero"/>
        <c:auto val="1"/>
        <c:lblAlgn val="ctr"/>
        <c:lblOffset val="100"/>
        <c:noMultiLvlLbl val="0"/>
      </c:catAx>
      <c:valAx>
        <c:axId val="2170206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aseline="0"/>
                </a:pPr>
                <a:r>
                  <a:rPr lang="ru-RU" sz="1400" baseline="0" dirty="0"/>
                  <a:t>%</a:t>
                </a:r>
              </a:p>
            </c:rich>
          </c:tx>
          <c:layout>
            <c:manualLayout>
              <c:xMode val="edge"/>
              <c:yMode val="edge"/>
              <c:x val="3.0873416417756719E-2"/>
              <c:y val="2.80510330269912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22068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64761760791989"/>
          <c:y val="0.27988381287477787"/>
          <c:w val="0.28225463941885331"/>
          <c:h val="0.67686082005746273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769426047469164E-2"/>
          <c:y val="8.4148797183944593E-2"/>
          <c:w val="0.71710370908086807"/>
          <c:h val="0.77538487787071264"/>
        </c:manualLayout>
      </c:layout>
      <c:lineChart>
        <c:grouping val="standard"/>
        <c:varyColors val="0"/>
        <c:ser>
          <c:idx val="0"/>
          <c:order val="0"/>
          <c:tx>
            <c:strRef>
              <c:f>'С теплонитом'!$C$3</c:f>
              <c:strCache>
                <c:ptCount val="1"/>
                <c:pt idx="0">
                  <c:v>Насыпь 4 м</c:v>
                </c:pt>
              </c:strCache>
            </c:strRef>
          </c:tx>
          <c:spPr>
            <a:ln w="31750">
              <a:solidFill>
                <a:srgbClr val="0070BA">
                  <a:lumMod val="75000"/>
                </a:srgbClr>
              </a:solidFill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c:spPr>
          <c:marker>
            <c:spPr>
              <a:solidFill>
                <a:srgbClr val="0070BA">
                  <a:lumMod val="75000"/>
                </a:srgbClr>
              </a:solidFill>
              <a:ln>
                <a:solidFill>
                  <a:srgbClr val="0070BA">
                    <a:lumMod val="75000"/>
                  </a:srgbClr>
                </a:solidFill>
              </a:ln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marker>
          <c:cat>
            <c:numRef>
              <c:f>'С теплонитом'!$B$4:$B$33</c:f>
              <c:numCache>
                <c:formatCode>m/d/yyyy</c:formatCode>
                <c:ptCount val="30"/>
                <c:pt idx="0">
                  <c:v>42019</c:v>
                </c:pt>
                <c:pt idx="1">
                  <c:v>42050</c:v>
                </c:pt>
                <c:pt idx="2">
                  <c:v>42078</c:v>
                </c:pt>
                <c:pt idx="3">
                  <c:v>42109</c:v>
                </c:pt>
                <c:pt idx="4">
                  <c:v>42125</c:v>
                </c:pt>
                <c:pt idx="5">
                  <c:v>42139</c:v>
                </c:pt>
                <c:pt idx="6">
                  <c:v>42170</c:v>
                </c:pt>
                <c:pt idx="7">
                  <c:v>42200</c:v>
                </c:pt>
                <c:pt idx="8">
                  <c:v>42231</c:v>
                </c:pt>
                <c:pt idx="9">
                  <c:v>42262</c:v>
                </c:pt>
                <c:pt idx="10">
                  <c:v>42292</c:v>
                </c:pt>
                <c:pt idx="11">
                  <c:v>42323</c:v>
                </c:pt>
                <c:pt idx="12">
                  <c:v>42353</c:v>
                </c:pt>
                <c:pt idx="13">
                  <c:v>42384</c:v>
                </c:pt>
                <c:pt idx="14">
                  <c:v>42415</c:v>
                </c:pt>
                <c:pt idx="15">
                  <c:v>42444</c:v>
                </c:pt>
                <c:pt idx="16">
                  <c:v>42475</c:v>
                </c:pt>
                <c:pt idx="17">
                  <c:v>42491</c:v>
                </c:pt>
                <c:pt idx="18">
                  <c:v>42505</c:v>
                </c:pt>
                <c:pt idx="19">
                  <c:v>42536</c:v>
                </c:pt>
                <c:pt idx="20">
                  <c:v>42566</c:v>
                </c:pt>
                <c:pt idx="21">
                  <c:v>42597</c:v>
                </c:pt>
                <c:pt idx="22">
                  <c:v>42628</c:v>
                </c:pt>
                <c:pt idx="23">
                  <c:v>42658</c:v>
                </c:pt>
                <c:pt idx="24">
                  <c:v>42689</c:v>
                </c:pt>
                <c:pt idx="25">
                  <c:v>42719</c:v>
                </c:pt>
                <c:pt idx="26">
                  <c:v>42750</c:v>
                </c:pt>
                <c:pt idx="27">
                  <c:v>42781</c:v>
                </c:pt>
                <c:pt idx="28">
                  <c:v>42809</c:v>
                </c:pt>
                <c:pt idx="29">
                  <c:v>42840</c:v>
                </c:pt>
              </c:numCache>
            </c:numRef>
          </c:cat>
          <c:val>
            <c:numRef>
              <c:f>'С теплонитом'!$C$4:$C$33</c:f>
              <c:numCache>
                <c:formatCode>0.00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2.98</c:v>
                </c:pt>
                <c:pt idx="6">
                  <c:v>3.23</c:v>
                </c:pt>
                <c:pt idx="7">
                  <c:v>3.3</c:v>
                </c:pt>
                <c:pt idx="8">
                  <c:v>3.56</c:v>
                </c:pt>
                <c:pt idx="9">
                  <c:v>3.57</c:v>
                </c:pt>
                <c:pt idx="10">
                  <c:v>3.57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3.25</c:v>
                </c:pt>
                <c:pt idx="19">
                  <c:v>3.29</c:v>
                </c:pt>
                <c:pt idx="20">
                  <c:v>3.57</c:v>
                </c:pt>
                <c:pt idx="21">
                  <c:v>4.05</c:v>
                </c:pt>
                <c:pt idx="22">
                  <c:v>4.2300000000000004</c:v>
                </c:pt>
                <c:pt idx="23">
                  <c:v>4.3499999999999996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'С теплонитом'!$D$3</c:f>
              <c:strCache>
                <c:ptCount val="1"/>
                <c:pt idx="0">
                  <c:v>Насыпь 2,5 м с прослойкой из Теплонита 2,5 мм на глубине 1 м</c:v>
                </c:pt>
              </c:strCache>
            </c:strRef>
          </c:tx>
          <c:spPr>
            <a:ln w="31750">
              <a:solidFill>
                <a:srgbClr val="2FB4E9">
                  <a:lumMod val="75000"/>
                </a:srgbClr>
              </a:solidFill>
            </a:ln>
            <a:effectLst>
              <a:outerShdw blurRad="50800" dist="50800" dir="5400000" algn="ctr" rotWithShape="0">
                <a:srgbClr val="000000">
                  <a:alpha val="36000"/>
                </a:srgbClr>
              </a:outerShdw>
            </a:effectLst>
          </c:spPr>
          <c:marker>
            <c:symbol val="square"/>
            <c:size val="5"/>
            <c:spPr>
              <a:solidFill>
                <a:srgbClr val="2FB4E9">
                  <a:lumMod val="75000"/>
                </a:srgbClr>
              </a:solidFill>
              <a:ln>
                <a:solidFill>
                  <a:srgbClr val="2FB4E9">
                    <a:lumMod val="75000"/>
                  </a:srgbClr>
                </a:solidFill>
              </a:ln>
              <a:effectLst>
                <a:outerShdw blurRad="50800" dist="50800" dir="5400000" algn="ctr" rotWithShape="0">
                  <a:srgbClr val="000000">
                    <a:alpha val="36000"/>
                  </a:srgbClr>
                </a:outerShdw>
              </a:effectLst>
            </c:spPr>
          </c:marker>
          <c:cat>
            <c:numRef>
              <c:f>'С теплонитом'!$B$4:$B$33</c:f>
              <c:numCache>
                <c:formatCode>m/d/yyyy</c:formatCode>
                <c:ptCount val="30"/>
                <c:pt idx="0">
                  <c:v>42019</c:v>
                </c:pt>
                <c:pt idx="1">
                  <c:v>42050</c:v>
                </c:pt>
                <c:pt idx="2">
                  <c:v>42078</c:v>
                </c:pt>
                <c:pt idx="3">
                  <c:v>42109</c:v>
                </c:pt>
                <c:pt idx="4">
                  <c:v>42125</c:v>
                </c:pt>
                <c:pt idx="5">
                  <c:v>42139</c:v>
                </c:pt>
                <c:pt idx="6">
                  <c:v>42170</c:v>
                </c:pt>
                <c:pt idx="7">
                  <c:v>42200</c:v>
                </c:pt>
                <c:pt idx="8">
                  <c:v>42231</c:v>
                </c:pt>
                <c:pt idx="9">
                  <c:v>42262</c:v>
                </c:pt>
                <c:pt idx="10">
                  <c:v>42292</c:v>
                </c:pt>
                <c:pt idx="11">
                  <c:v>42323</c:v>
                </c:pt>
                <c:pt idx="12">
                  <c:v>42353</c:v>
                </c:pt>
                <c:pt idx="13">
                  <c:v>42384</c:v>
                </c:pt>
                <c:pt idx="14">
                  <c:v>42415</c:v>
                </c:pt>
                <c:pt idx="15">
                  <c:v>42444</c:v>
                </c:pt>
                <c:pt idx="16">
                  <c:v>42475</c:v>
                </c:pt>
                <c:pt idx="17">
                  <c:v>42491</c:v>
                </c:pt>
                <c:pt idx="18">
                  <c:v>42505</c:v>
                </c:pt>
                <c:pt idx="19">
                  <c:v>42536</c:v>
                </c:pt>
                <c:pt idx="20">
                  <c:v>42566</c:v>
                </c:pt>
                <c:pt idx="21">
                  <c:v>42597</c:v>
                </c:pt>
                <c:pt idx="22">
                  <c:v>42628</c:v>
                </c:pt>
                <c:pt idx="23">
                  <c:v>42658</c:v>
                </c:pt>
                <c:pt idx="24">
                  <c:v>42689</c:v>
                </c:pt>
                <c:pt idx="25">
                  <c:v>42719</c:v>
                </c:pt>
                <c:pt idx="26">
                  <c:v>42750</c:v>
                </c:pt>
                <c:pt idx="27">
                  <c:v>42781</c:v>
                </c:pt>
                <c:pt idx="28">
                  <c:v>42809</c:v>
                </c:pt>
                <c:pt idx="29">
                  <c:v>42840</c:v>
                </c:pt>
              </c:numCache>
            </c:numRef>
          </c:cat>
          <c:val>
            <c:numRef>
              <c:f>'С теплонитом'!$D$4:$D$33</c:f>
              <c:numCache>
                <c:formatCode>0.00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1.24</c:v>
                </c:pt>
                <c:pt idx="7">
                  <c:v>1.68</c:v>
                </c:pt>
                <c:pt idx="8">
                  <c:v>2.0099999999999998</c:v>
                </c:pt>
                <c:pt idx="9">
                  <c:v>2.0099999999999998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1.24</c:v>
                </c:pt>
                <c:pt idx="20">
                  <c:v>1.68</c:v>
                </c:pt>
                <c:pt idx="21">
                  <c:v>2.0299999999999998</c:v>
                </c:pt>
                <c:pt idx="22">
                  <c:v>2.2799999999999998</c:v>
                </c:pt>
                <c:pt idx="23">
                  <c:v>2.25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730048"/>
        <c:axId val="217015424"/>
      </c:lineChart>
      <c:dateAx>
        <c:axId val="217730048"/>
        <c:scaling>
          <c:orientation val="minMax"/>
        </c:scaling>
        <c:delete val="0"/>
        <c:axPos val="t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m/d/yyyy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baseline="0"/>
            </a:pPr>
            <a:endParaRPr lang="ru-RU"/>
          </a:p>
        </c:txPr>
        <c:crossAx val="217015424"/>
        <c:crosses val="autoZero"/>
        <c:auto val="0"/>
        <c:lblOffset val="100"/>
        <c:baseTimeUnit val="days"/>
      </c:dateAx>
      <c:valAx>
        <c:axId val="217015424"/>
        <c:scaling>
          <c:orientation val="maxMin"/>
          <c:max val="5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Н, м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4775044488235347E-5"/>
              <c:y val="0.89686265018172584"/>
            </c:manualLayout>
          </c:layout>
          <c:overlay val="0"/>
        </c:title>
        <c:numFmt formatCode="0.00" sourceLinked="1"/>
        <c:majorTickMark val="out"/>
        <c:minorTickMark val="out"/>
        <c:tickLblPos val="nextTo"/>
        <c:txPr>
          <a:bodyPr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ru-RU"/>
          </a:p>
        </c:txPr>
        <c:crossAx val="217730048"/>
        <c:crossesAt val="42019"/>
        <c:crossBetween val="between"/>
        <c:minorUnit val="0.5"/>
      </c:valAx>
    </c:plotArea>
    <c:legend>
      <c:legendPos val="r"/>
      <c:layout>
        <c:manualLayout>
          <c:xMode val="edge"/>
          <c:yMode val="edge"/>
          <c:x val="0.79399389819685617"/>
          <c:y val="0.16013277777777779"/>
          <c:w val="0.17997191250594594"/>
          <c:h val="0.62001388888888886"/>
        </c:manualLayout>
      </c:layout>
      <c:overlay val="1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0"/>
        </a:srgbClr>
      </a:out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69426047469164E-2"/>
          <c:y val="0.23384351880486234"/>
          <c:w val="0.72850294135366933"/>
          <c:h val="0.58739251194311748"/>
        </c:manualLayout>
      </c:layout>
      <c:lineChart>
        <c:grouping val="standard"/>
        <c:varyColors val="0"/>
        <c:ser>
          <c:idx val="0"/>
          <c:order val="0"/>
          <c:tx>
            <c:v>Фактическая температура воздуха</c:v>
          </c:tx>
          <c:spPr>
            <a:ln w="317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rgbClr val="000000">
                  <a:alpha val="40000"/>
                </a:srgbClr>
              </a:outerShdw>
            </a:effectLst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c:spPr>
          </c:marker>
          <c:cat>
            <c:strRef>
              <c:f>'Темп. возд.'!$A$3:$A$30</c:f>
              <c:strCache>
                <c:ptCount val="28"/>
                <c:pt idx="0">
                  <c:v>15.01</c:v>
                </c:pt>
                <c:pt idx="1">
                  <c:v>15.02</c:v>
                </c:pt>
                <c:pt idx="2">
                  <c:v>15.03</c:v>
                </c:pt>
                <c:pt idx="3">
                  <c:v>15.04</c:v>
                </c:pt>
                <c:pt idx="4">
                  <c:v>15.05</c:v>
                </c:pt>
                <c:pt idx="5">
                  <c:v>15.06</c:v>
                </c:pt>
                <c:pt idx="6">
                  <c:v>15.07</c:v>
                </c:pt>
                <c:pt idx="7">
                  <c:v>15.08</c:v>
                </c:pt>
                <c:pt idx="8">
                  <c:v>15.09</c:v>
                </c:pt>
                <c:pt idx="9">
                  <c:v>15.10</c:v>
                </c:pt>
                <c:pt idx="10">
                  <c:v>15.11</c:v>
                </c:pt>
                <c:pt idx="11">
                  <c:v>15.12</c:v>
                </c:pt>
                <c:pt idx="12">
                  <c:v>15.01</c:v>
                </c:pt>
                <c:pt idx="13">
                  <c:v>15.02</c:v>
                </c:pt>
                <c:pt idx="14">
                  <c:v>15.03</c:v>
                </c:pt>
                <c:pt idx="15">
                  <c:v>15.04</c:v>
                </c:pt>
                <c:pt idx="16">
                  <c:v>15.05</c:v>
                </c:pt>
                <c:pt idx="17">
                  <c:v>15.06</c:v>
                </c:pt>
                <c:pt idx="18">
                  <c:v>15.07</c:v>
                </c:pt>
                <c:pt idx="19">
                  <c:v>15.08</c:v>
                </c:pt>
                <c:pt idx="20">
                  <c:v>15.09</c:v>
                </c:pt>
                <c:pt idx="21">
                  <c:v>15.10</c:v>
                </c:pt>
                <c:pt idx="22">
                  <c:v>15.11</c:v>
                </c:pt>
                <c:pt idx="23">
                  <c:v>15.12</c:v>
                </c:pt>
                <c:pt idx="24">
                  <c:v>15.01</c:v>
                </c:pt>
                <c:pt idx="25">
                  <c:v>15.02</c:v>
                </c:pt>
                <c:pt idx="26">
                  <c:v>15.03</c:v>
                </c:pt>
                <c:pt idx="27">
                  <c:v>15.04</c:v>
                </c:pt>
              </c:strCache>
            </c:strRef>
          </c:cat>
          <c:val>
            <c:numRef>
              <c:f>'Темп. возд.'!$B$3:$B$30</c:f>
              <c:numCache>
                <c:formatCode>0.00</c:formatCode>
                <c:ptCount val="28"/>
                <c:pt idx="0">
                  <c:v>-28.320161290322584</c:v>
                </c:pt>
                <c:pt idx="1">
                  <c:v>-22.961607142857137</c:v>
                </c:pt>
                <c:pt idx="2">
                  <c:v>-14.512499999999992</c:v>
                </c:pt>
                <c:pt idx="3">
                  <c:v>-4.491666666666668</c:v>
                </c:pt>
                <c:pt idx="4">
                  <c:v>1.3427419354838703</c:v>
                </c:pt>
                <c:pt idx="5">
                  <c:v>12.949999999999998</c:v>
                </c:pt>
                <c:pt idx="6">
                  <c:v>14.955645161290324</c:v>
                </c:pt>
                <c:pt idx="7">
                  <c:v>10.083525345622117</c:v>
                </c:pt>
                <c:pt idx="8">
                  <c:v>4.1737500000000001</c:v>
                </c:pt>
                <c:pt idx="9">
                  <c:v>-6.7713709677419365</c:v>
                </c:pt>
                <c:pt idx="10">
                  <c:v>-15.19333333333333</c:v>
                </c:pt>
                <c:pt idx="11">
                  <c:v>-20.805011520737324</c:v>
                </c:pt>
                <c:pt idx="12">
                  <c:v>-19.879032258064516</c:v>
                </c:pt>
                <c:pt idx="13">
                  <c:v>-14.009051724137933</c:v>
                </c:pt>
                <c:pt idx="14">
                  <c:v>-14.329166666666667</c:v>
                </c:pt>
                <c:pt idx="15">
                  <c:v>-5.1541666666666677</c:v>
                </c:pt>
                <c:pt idx="16">
                  <c:v>-3.5294354838709672</c:v>
                </c:pt>
                <c:pt idx="17">
                  <c:v>14.52125</c:v>
                </c:pt>
                <c:pt idx="18">
                  <c:v>18.645967741935479</c:v>
                </c:pt>
                <c:pt idx="19">
                  <c:v>12.031048387096776</c:v>
                </c:pt>
                <c:pt idx="20">
                  <c:v>9.1091666666666686</c:v>
                </c:pt>
                <c:pt idx="21">
                  <c:v>-3.2233870967741942</c:v>
                </c:pt>
                <c:pt idx="22">
                  <c:v>-22.916249999999994</c:v>
                </c:pt>
                <c:pt idx="23">
                  <c:v>-29.885483870967747</c:v>
                </c:pt>
                <c:pt idx="24">
                  <c:v>-25.585080645161291</c:v>
                </c:pt>
                <c:pt idx="25">
                  <c:v>-23.326785714285716</c:v>
                </c:pt>
                <c:pt idx="26">
                  <c:v>-7.1027073732718904</c:v>
                </c:pt>
                <c:pt idx="27">
                  <c:v>-12.522083333333335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730560"/>
        <c:axId val="217016000"/>
      </c:lineChart>
      <c:catAx>
        <c:axId val="2177305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high"/>
        <c:txPr>
          <a:bodyPr rot="-5400000" vert="horz"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ru-RU"/>
          </a:p>
        </c:txPr>
        <c:crossAx val="217016000"/>
        <c:crossesAt val="0"/>
        <c:auto val="0"/>
        <c:lblAlgn val="ctr"/>
        <c:lblOffset val="0"/>
        <c:tickLblSkip val="1"/>
        <c:noMultiLvlLbl val="0"/>
      </c:catAx>
      <c:valAx>
        <c:axId val="217016000"/>
        <c:scaling>
          <c:orientation val="minMax"/>
          <c:max val="20"/>
          <c:min val="-3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200" b="1" i="0" baseline="0" dirty="0" smtClean="0">
                    <a:effectLst/>
                  </a:rPr>
                  <a:t>Т, °С</a:t>
                </a:r>
                <a:endParaRPr lang="ru-RU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87594767248083549"/>
            </c:manualLayout>
          </c:layout>
          <c:overlay val="0"/>
        </c:title>
        <c:numFmt formatCode="0.00" sourceLinked="1"/>
        <c:majorTickMark val="out"/>
        <c:minorTickMark val="none"/>
        <c:tickLblPos val="low"/>
        <c:txPr>
          <a:bodyPr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ru-RU"/>
          </a:p>
        </c:txPr>
        <c:crossAx val="217730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008645805524095"/>
          <c:y val="0.14061326519275635"/>
          <c:w val="0.15478103317431285"/>
          <c:h val="0.69882346405954898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2E069-8C52-40C0-889F-7A2173CBCC50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1426BD0-8067-45E9-AEF6-78C8D2FB3980}" type="pres">
      <dgm:prSet presAssocID="{4742E069-8C52-40C0-889F-7A2173CBCC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E655A1D-5A67-4885-A1E5-3322EF16F383}" type="presOf" srcId="{4742E069-8C52-40C0-889F-7A2173CBCC50}" destId="{81426BD0-8067-45E9-AEF6-78C8D2FB3980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9DD32-2DEB-4A76-9DA0-D3058B3D5DDD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7C209DB-8131-49EE-9E68-EC28EF2E57BB}">
      <dgm:prSet phldrT="[Текст]"/>
      <dgm:spPr/>
      <dgm:t>
        <a:bodyPr/>
        <a:lstStyle/>
        <a:p>
          <a:r>
            <a:rPr lang="ru-RU" dirty="0" smtClean="0"/>
            <a:t>2015</a:t>
          </a:r>
          <a:endParaRPr lang="ru-RU" dirty="0"/>
        </a:p>
      </dgm:t>
    </dgm:pt>
    <dgm:pt modelId="{0B929791-1D30-4699-94B1-AAB08617CD44}" type="parTrans" cxnId="{967671F7-BCA3-4783-AC7D-CA31FC8F8E89}">
      <dgm:prSet/>
      <dgm:spPr/>
      <dgm:t>
        <a:bodyPr/>
        <a:lstStyle/>
        <a:p>
          <a:endParaRPr lang="ru-RU"/>
        </a:p>
      </dgm:t>
    </dgm:pt>
    <dgm:pt modelId="{BB80B771-AA4A-404D-A4FE-92D7D4260E78}" type="sibTrans" cxnId="{967671F7-BCA3-4783-AC7D-CA31FC8F8E89}">
      <dgm:prSet/>
      <dgm:spPr/>
      <dgm:t>
        <a:bodyPr/>
        <a:lstStyle/>
        <a:p>
          <a:endParaRPr lang="ru-RU"/>
        </a:p>
      </dgm:t>
    </dgm:pt>
    <dgm:pt modelId="{D872026B-3A74-4D85-9A48-21089B07DB20}">
      <dgm:prSet phldrT="[Текст]"/>
      <dgm:spPr/>
      <dgm:t>
        <a:bodyPr/>
        <a:lstStyle/>
        <a:p>
          <a:r>
            <a:rPr lang="ru-RU" dirty="0" smtClean="0"/>
            <a:t>2016</a:t>
          </a:r>
          <a:endParaRPr lang="ru-RU" dirty="0"/>
        </a:p>
      </dgm:t>
    </dgm:pt>
    <dgm:pt modelId="{2E212C96-F019-4E47-9451-34422751EFED}" type="parTrans" cxnId="{FCADF2B9-0D28-461A-9405-DC80E445B768}">
      <dgm:prSet/>
      <dgm:spPr/>
      <dgm:t>
        <a:bodyPr/>
        <a:lstStyle/>
        <a:p>
          <a:endParaRPr lang="ru-RU"/>
        </a:p>
      </dgm:t>
    </dgm:pt>
    <dgm:pt modelId="{B47449CC-141A-4440-96A8-B5480837B7EA}" type="sibTrans" cxnId="{FCADF2B9-0D28-461A-9405-DC80E445B768}">
      <dgm:prSet/>
      <dgm:spPr/>
      <dgm:t>
        <a:bodyPr/>
        <a:lstStyle/>
        <a:p>
          <a:endParaRPr lang="ru-RU"/>
        </a:p>
      </dgm:t>
    </dgm:pt>
    <dgm:pt modelId="{5515B50D-493E-49D5-B23F-923F396519E9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0AE82FC6-B341-4077-9C9E-5375DF9CFFD5}" type="parTrans" cxnId="{CC3EB4C6-92BE-40F2-B512-4EFFEB701A66}">
      <dgm:prSet/>
      <dgm:spPr/>
      <dgm:t>
        <a:bodyPr/>
        <a:lstStyle/>
        <a:p>
          <a:endParaRPr lang="ru-RU"/>
        </a:p>
      </dgm:t>
    </dgm:pt>
    <dgm:pt modelId="{E928071C-959A-4489-8C19-A744C5C38155}" type="sibTrans" cxnId="{CC3EB4C6-92BE-40F2-B512-4EFFEB701A66}">
      <dgm:prSet/>
      <dgm:spPr/>
      <dgm:t>
        <a:bodyPr/>
        <a:lstStyle/>
        <a:p>
          <a:endParaRPr lang="ru-RU"/>
        </a:p>
      </dgm:t>
    </dgm:pt>
    <dgm:pt modelId="{01AA7498-F41B-4EE8-A6B2-038FF5F82167}" type="pres">
      <dgm:prSet presAssocID="{4729DD32-2DEB-4A76-9DA0-D3058B3D5DDD}" presName="Name0" presStyleCnt="0">
        <dgm:presLayoutVars>
          <dgm:dir/>
          <dgm:resizeHandles val="exact"/>
        </dgm:presLayoutVars>
      </dgm:prSet>
      <dgm:spPr/>
    </dgm:pt>
    <dgm:pt modelId="{E55FA9BF-A19C-439C-9E93-89CC45C63199}" type="pres">
      <dgm:prSet presAssocID="{B7C209DB-8131-49EE-9E68-EC28EF2E57BB}" presName="parTxOnly" presStyleLbl="node1" presStyleIdx="0" presStyleCnt="3" custScaleX="147572" custLinFactNeighborX="-75" custLinFactNeighborY="2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DD8A3-9511-43BF-AC74-3F4845415431}" type="pres">
      <dgm:prSet presAssocID="{BB80B771-AA4A-404D-A4FE-92D7D4260E78}" presName="parSpace" presStyleCnt="0"/>
      <dgm:spPr/>
    </dgm:pt>
    <dgm:pt modelId="{B41BC939-564F-418C-85CA-25D00165F30E}" type="pres">
      <dgm:prSet presAssocID="{D872026B-3A74-4D85-9A48-21089B07DB20}" presName="parTxOnly" presStyleLbl="node1" presStyleIdx="1" presStyleCnt="3" custScaleX="160477" custLinFactNeighborX="40273" custLinFactNeighborY="2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EEB32-B200-41FF-8A52-D17A34B39CFD}" type="pres">
      <dgm:prSet presAssocID="{B47449CC-141A-4440-96A8-B5480837B7EA}" presName="parSpace" presStyleCnt="0"/>
      <dgm:spPr/>
    </dgm:pt>
    <dgm:pt modelId="{7D47D8E0-9DA7-45C9-8C37-43172010FEC4}" type="pres">
      <dgm:prSet presAssocID="{5515B50D-493E-49D5-B23F-923F396519E9}" presName="parTxOnly" presStyleLbl="node1" presStyleIdx="2" presStyleCnt="3" custScaleX="3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671F7-BCA3-4783-AC7D-CA31FC8F8E89}" srcId="{4729DD32-2DEB-4A76-9DA0-D3058B3D5DDD}" destId="{B7C209DB-8131-49EE-9E68-EC28EF2E57BB}" srcOrd="0" destOrd="0" parTransId="{0B929791-1D30-4699-94B1-AAB08617CD44}" sibTransId="{BB80B771-AA4A-404D-A4FE-92D7D4260E78}"/>
    <dgm:cxn modelId="{CC3EB4C6-92BE-40F2-B512-4EFFEB701A66}" srcId="{4729DD32-2DEB-4A76-9DA0-D3058B3D5DDD}" destId="{5515B50D-493E-49D5-B23F-923F396519E9}" srcOrd="2" destOrd="0" parTransId="{0AE82FC6-B341-4077-9C9E-5375DF9CFFD5}" sibTransId="{E928071C-959A-4489-8C19-A744C5C38155}"/>
    <dgm:cxn modelId="{FCADF2B9-0D28-461A-9405-DC80E445B768}" srcId="{4729DD32-2DEB-4A76-9DA0-D3058B3D5DDD}" destId="{D872026B-3A74-4D85-9A48-21089B07DB20}" srcOrd="1" destOrd="0" parTransId="{2E212C96-F019-4E47-9451-34422751EFED}" sibTransId="{B47449CC-141A-4440-96A8-B5480837B7EA}"/>
    <dgm:cxn modelId="{EBA50EBC-C4E8-4856-8390-EFBBA62AF24F}" type="presOf" srcId="{D872026B-3A74-4D85-9A48-21089B07DB20}" destId="{B41BC939-564F-418C-85CA-25D00165F30E}" srcOrd="0" destOrd="0" presId="urn:microsoft.com/office/officeart/2005/8/layout/hChevron3"/>
    <dgm:cxn modelId="{3AC55EA4-C82F-44FD-816B-FBC48B48A843}" type="presOf" srcId="{4729DD32-2DEB-4A76-9DA0-D3058B3D5DDD}" destId="{01AA7498-F41B-4EE8-A6B2-038FF5F82167}" srcOrd="0" destOrd="0" presId="urn:microsoft.com/office/officeart/2005/8/layout/hChevron3"/>
    <dgm:cxn modelId="{8B22818F-AE07-41EC-AF06-CDBDF70AA8FD}" type="presOf" srcId="{5515B50D-493E-49D5-B23F-923F396519E9}" destId="{7D47D8E0-9DA7-45C9-8C37-43172010FEC4}" srcOrd="0" destOrd="0" presId="urn:microsoft.com/office/officeart/2005/8/layout/hChevron3"/>
    <dgm:cxn modelId="{0AB2679F-B68E-4D3D-AD43-9432B6A229C9}" type="presOf" srcId="{B7C209DB-8131-49EE-9E68-EC28EF2E57BB}" destId="{E55FA9BF-A19C-439C-9E93-89CC45C63199}" srcOrd="0" destOrd="0" presId="urn:microsoft.com/office/officeart/2005/8/layout/hChevron3"/>
    <dgm:cxn modelId="{64379217-202F-4C3C-8CBF-5CBF6D9B2B82}" type="presParOf" srcId="{01AA7498-F41B-4EE8-A6B2-038FF5F82167}" destId="{E55FA9BF-A19C-439C-9E93-89CC45C63199}" srcOrd="0" destOrd="0" presId="urn:microsoft.com/office/officeart/2005/8/layout/hChevron3"/>
    <dgm:cxn modelId="{02FCA257-8FDF-4D32-AD17-8352121896CD}" type="presParOf" srcId="{01AA7498-F41B-4EE8-A6B2-038FF5F82167}" destId="{B0CDD8A3-9511-43BF-AC74-3F4845415431}" srcOrd="1" destOrd="0" presId="urn:microsoft.com/office/officeart/2005/8/layout/hChevron3"/>
    <dgm:cxn modelId="{73AE80E4-DB1C-4977-AC81-169A1BE14174}" type="presParOf" srcId="{01AA7498-F41B-4EE8-A6B2-038FF5F82167}" destId="{B41BC939-564F-418C-85CA-25D00165F30E}" srcOrd="2" destOrd="0" presId="urn:microsoft.com/office/officeart/2005/8/layout/hChevron3"/>
    <dgm:cxn modelId="{AABEB263-3AA4-483A-9862-026E0ADE0D40}" type="presParOf" srcId="{01AA7498-F41B-4EE8-A6B2-038FF5F82167}" destId="{C69EEB32-B200-41FF-8A52-D17A34B39CFD}" srcOrd="3" destOrd="0" presId="urn:microsoft.com/office/officeart/2005/8/layout/hChevron3"/>
    <dgm:cxn modelId="{66AE3858-C5C5-42E1-A548-6829370128B9}" type="presParOf" srcId="{01AA7498-F41B-4EE8-A6B2-038FF5F82167}" destId="{7D47D8E0-9DA7-45C9-8C37-43172010FEC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9A3396-49AD-4348-BA21-69CBBD730091}" type="doc">
      <dgm:prSet loTypeId="urn:microsoft.com/office/officeart/2005/8/layout/hChevron3" loCatId="process" qsTypeId="urn:microsoft.com/office/officeart/2005/8/quickstyle/simple1" qsCatId="simple" csTypeId="urn:microsoft.com/office/officeart/2005/8/colors/accent3_3" csCatId="accent3" phldr="1"/>
      <dgm:spPr/>
    </dgm:pt>
    <dgm:pt modelId="{AC7FC71D-7C6F-4D3E-B2B6-D1900FB4B902}">
      <dgm:prSet phldrT="[Текст]" custT="1"/>
      <dgm:spPr/>
      <dgm:t>
        <a:bodyPr/>
        <a:lstStyle/>
        <a:p>
          <a:r>
            <a:rPr lang="ru-RU" sz="1600" dirty="0" smtClean="0"/>
            <a:t>3</a:t>
          </a:r>
          <a:r>
            <a:rPr lang="en-US" sz="1600" dirty="0" smtClean="0"/>
            <a:t>D</a:t>
          </a:r>
          <a:r>
            <a:rPr lang="ru-RU" sz="1600" dirty="0" smtClean="0"/>
            <a:t> модель</a:t>
          </a:r>
          <a:endParaRPr lang="ru-RU" sz="1600" dirty="0"/>
        </a:p>
      </dgm:t>
    </dgm:pt>
    <dgm:pt modelId="{B81B720F-498A-4760-94C3-724602381F39}" type="parTrans" cxnId="{628E0CA2-DB58-4CEC-A4EF-05A07FB656E1}">
      <dgm:prSet/>
      <dgm:spPr/>
      <dgm:t>
        <a:bodyPr/>
        <a:lstStyle/>
        <a:p>
          <a:endParaRPr lang="ru-RU"/>
        </a:p>
      </dgm:t>
    </dgm:pt>
    <dgm:pt modelId="{4D08A076-D45E-4951-A696-375BD4C2C209}" type="sibTrans" cxnId="{628E0CA2-DB58-4CEC-A4EF-05A07FB656E1}">
      <dgm:prSet/>
      <dgm:spPr/>
      <dgm:t>
        <a:bodyPr/>
        <a:lstStyle/>
        <a:p>
          <a:endParaRPr lang="ru-RU"/>
        </a:p>
      </dgm:t>
    </dgm:pt>
    <dgm:pt modelId="{6BA4F1AE-7377-4BF4-A041-4458475088B2}">
      <dgm:prSet phldrT="[Текст]" custT="1"/>
      <dgm:spPr/>
      <dgm:t>
        <a:bodyPr/>
        <a:lstStyle/>
        <a:p>
          <a:r>
            <a:rPr lang="ru-RU" sz="1600" dirty="0" smtClean="0"/>
            <a:t>Расчетная сетка</a:t>
          </a:r>
          <a:endParaRPr lang="ru-RU" sz="1600" dirty="0"/>
        </a:p>
      </dgm:t>
    </dgm:pt>
    <dgm:pt modelId="{88194228-DAF4-4655-B935-854C07697E06}" type="parTrans" cxnId="{C9BE8AA3-D433-41E8-AA06-1112589CADA0}">
      <dgm:prSet/>
      <dgm:spPr/>
      <dgm:t>
        <a:bodyPr/>
        <a:lstStyle/>
        <a:p>
          <a:endParaRPr lang="ru-RU"/>
        </a:p>
      </dgm:t>
    </dgm:pt>
    <dgm:pt modelId="{49A02FD2-DACB-4F28-9DAF-6F76B1C23A4C}" type="sibTrans" cxnId="{C9BE8AA3-D433-41E8-AA06-1112589CADA0}">
      <dgm:prSet/>
      <dgm:spPr/>
      <dgm:t>
        <a:bodyPr/>
        <a:lstStyle/>
        <a:p>
          <a:endParaRPr lang="ru-RU"/>
        </a:p>
      </dgm:t>
    </dgm:pt>
    <dgm:pt modelId="{6C9D7748-4E77-4CBC-B080-923F1317FB5E}">
      <dgm:prSet phldrT="[Текст]" custT="1"/>
      <dgm:spPr/>
      <dgm:t>
        <a:bodyPr/>
        <a:lstStyle/>
        <a:p>
          <a:r>
            <a:rPr lang="ru-RU" sz="1600" dirty="0" smtClean="0"/>
            <a:t>Граничные условия</a:t>
          </a:r>
          <a:endParaRPr lang="ru-RU" sz="1600" dirty="0"/>
        </a:p>
      </dgm:t>
    </dgm:pt>
    <dgm:pt modelId="{BD6EDEC2-041D-4BC5-8827-FC38CC21138B}" type="parTrans" cxnId="{5DD4F1D5-5C80-46F9-81DF-EA26E8EFECE6}">
      <dgm:prSet/>
      <dgm:spPr/>
      <dgm:t>
        <a:bodyPr/>
        <a:lstStyle/>
        <a:p>
          <a:endParaRPr lang="ru-RU"/>
        </a:p>
      </dgm:t>
    </dgm:pt>
    <dgm:pt modelId="{86FC24E3-83D0-429C-85DB-1185B3AA91ED}" type="sibTrans" cxnId="{5DD4F1D5-5C80-46F9-81DF-EA26E8EFECE6}">
      <dgm:prSet/>
      <dgm:spPr/>
      <dgm:t>
        <a:bodyPr/>
        <a:lstStyle/>
        <a:p>
          <a:endParaRPr lang="ru-RU"/>
        </a:p>
      </dgm:t>
    </dgm:pt>
    <dgm:pt modelId="{3CA93214-E5D7-4ECE-BBA8-48A36F30D98A}" type="pres">
      <dgm:prSet presAssocID="{A79A3396-49AD-4348-BA21-69CBBD730091}" presName="Name0" presStyleCnt="0">
        <dgm:presLayoutVars>
          <dgm:dir/>
          <dgm:resizeHandles val="exact"/>
        </dgm:presLayoutVars>
      </dgm:prSet>
      <dgm:spPr/>
    </dgm:pt>
    <dgm:pt modelId="{F964C558-7A77-47A5-92FF-455D53DB5AC3}" type="pres">
      <dgm:prSet presAssocID="{AC7FC71D-7C6F-4D3E-B2B6-D1900FB4B902}" presName="parTxOnly" presStyleLbl="node1" presStyleIdx="0" presStyleCnt="3" custLinFactNeighborX="-3754" custLinFactNeighborY="18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EFD86-D6D7-4C51-95D1-5C7CA35CCBCF}" type="pres">
      <dgm:prSet presAssocID="{4D08A076-D45E-4951-A696-375BD4C2C209}" presName="parSpace" presStyleCnt="0"/>
      <dgm:spPr/>
    </dgm:pt>
    <dgm:pt modelId="{ADB235BB-1D66-4668-83EC-A1FE6C6C314D}" type="pres">
      <dgm:prSet presAssocID="{6BA4F1AE-7377-4BF4-A041-4458475088B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6136E-819A-4B44-B9F7-3AA38B8F5E69}" type="pres">
      <dgm:prSet presAssocID="{49A02FD2-DACB-4F28-9DAF-6F76B1C23A4C}" presName="parSpace" presStyleCnt="0"/>
      <dgm:spPr/>
    </dgm:pt>
    <dgm:pt modelId="{7772D793-3311-4CBB-9CA0-202673A79914}" type="pres">
      <dgm:prSet presAssocID="{6C9D7748-4E77-4CBC-B080-923F1317FB5E}" presName="parTxOnly" presStyleLbl="node1" presStyleIdx="2" presStyleCnt="3" custLinFactNeighborY="-5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4F1D5-5C80-46F9-81DF-EA26E8EFECE6}" srcId="{A79A3396-49AD-4348-BA21-69CBBD730091}" destId="{6C9D7748-4E77-4CBC-B080-923F1317FB5E}" srcOrd="2" destOrd="0" parTransId="{BD6EDEC2-041D-4BC5-8827-FC38CC21138B}" sibTransId="{86FC24E3-83D0-429C-85DB-1185B3AA91ED}"/>
    <dgm:cxn modelId="{C9BE8AA3-D433-41E8-AA06-1112589CADA0}" srcId="{A79A3396-49AD-4348-BA21-69CBBD730091}" destId="{6BA4F1AE-7377-4BF4-A041-4458475088B2}" srcOrd="1" destOrd="0" parTransId="{88194228-DAF4-4655-B935-854C07697E06}" sibTransId="{49A02FD2-DACB-4F28-9DAF-6F76B1C23A4C}"/>
    <dgm:cxn modelId="{6C0CA461-706D-4726-8007-1E55F90A806E}" type="presOf" srcId="{AC7FC71D-7C6F-4D3E-B2B6-D1900FB4B902}" destId="{F964C558-7A77-47A5-92FF-455D53DB5AC3}" srcOrd="0" destOrd="0" presId="urn:microsoft.com/office/officeart/2005/8/layout/hChevron3"/>
    <dgm:cxn modelId="{628E0CA2-DB58-4CEC-A4EF-05A07FB656E1}" srcId="{A79A3396-49AD-4348-BA21-69CBBD730091}" destId="{AC7FC71D-7C6F-4D3E-B2B6-D1900FB4B902}" srcOrd="0" destOrd="0" parTransId="{B81B720F-498A-4760-94C3-724602381F39}" sibTransId="{4D08A076-D45E-4951-A696-375BD4C2C209}"/>
    <dgm:cxn modelId="{AD5EE24C-149F-408C-8A59-086A03E98ABA}" type="presOf" srcId="{6C9D7748-4E77-4CBC-B080-923F1317FB5E}" destId="{7772D793-3311-4CBB-9CA0-202673A79914}" srcOrd="0" destOrd="0" presId="urn:microsoft.com/office/officeart/2005/8/layout/hChevron3"/>
    <dgm:cxn modelId="{C220594D-711A-4A66-A4A2-2915BD3D8589}" type="presOf" srcId="{A79A3396-49AD-4348-BA21-69CBBD730091}" destId="{3CA93214-E5D7-4ECE-BBA8-48A36F30D98A}" srcOrd="0" destOrd="0" presId="urn:microsoft.com/office/officeart/2005/8/layout/hChevron3"/>
    <dgm:cxn modelId="{4DFBFEFC-9A0C-4E42-BCCA-BC802B71E50C}" type="presOf" srcId="{6BA4F1AE-7377-4BF4-A041-4458475088B2}" destId="{ADB235BB-1D66-4668-83EC-A1FE6C6C314D}" srcOrd="0" destOrd="0" presId="urn:microsoft.com/office/officeart/2005/8/layout/hChevron3"/>
    <dgm:cxn modelId="{30177E93-F43B-455A-A526-7E8633DF4440}" type="presParOf" srcId="{3CA93214-E5D7-4ECE-BBA8-48A36F30D98A}" destId="{F964C558-7A77-47A5-92FF-455D53DB5AC3}" srcOrd="0" destOrd="0" presId="urn:microsoft.com/office/officeart/2005/8/layout/hChevron3"/>
    <dgm:cxn modelId="{AFF8417A-6B5A-4A5A-AE3E-E1DDF8C6425D}" type="presParOf" srcId="{3CA93214-E5D7-4ECE-BBA8-48A36F30D98A}" destId="{AAAEFD86-D6D7-4C51-95D1-5C7CA35CCBCF}" srcOrd="1" destOrd="0" presId="urn:microsoft.com/office/officeart/2005/8/layout/hChevron3"/>
    <dgm:cxn modelId="{8BF9FE6D-58BF-4911-9A47-163A1F05EE6C}" type="presParOf" srcId="{3CA93214-E5D7-4ECE-BBA8-48A36F30D98A}" destId="{ADB235BB-1D66-4668-83EC-A1FE6C6C314D}" srcOrd="2" destOrd="0" presId="urn:microsoft.com/office/officeart/2005/8/layout/hChevron3"/>
    <dgm:cxn modelId="{FD812F7A-425C-4B00-9C37-423F0713FE7A}" type="presParOf" srcId="{3CA93214-E5D7-4ECE-BBA8-48A36F30D98A}" destId="{F926136E-819A-4B44-B9F7-3AA38B8F5E69}" srcOrd="3" destOrd="0" presId="urn:microsoft.com/office/officeart/2005/8/layout/hChevron3"/>
    <dgm:cxn modelId="{AD81D30C-2BA4-4874-A115-13172A897920}" type="presParOf" srcId="{3CA93214-E5D7-4ECE-BBA8-48A36F30D98A}" destId="{7772D793-3311-4CBB-9CA0-202673A7991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6F93B8-6A1B-4920-ACAB-4561B0468670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F7EBC8E-3391-48CD-83A9-55DA266CDCB9}">
      <dgm:prSet phldrT="[Текст]"/>
      <dgm:spPr/>
      <dgm:t>
        <a:bodyPr/>
        <a:lstStyle/>
        <a:p>
          <a:endParaRPr lang="ru-RU" dirty="0"/>
        </a:p>
      </dgm:t>
    </dgm:pt>
    <dgm:pt modelId="{09BC659D-E478-4E2E-A50B-0D44AAC9F7F8}" type="parTrans" cxnId="{7BE3D3C7-A890-4C9E-B079-684FFEA6D996}">
      <dgm:prSet/>
      <dgm:spPr/>
      <dgm:t>
        <a:bodyPr/>
        <a:lstStyle/>
        <a:p>
          <a:endParaRPr lang="ru-RU"/>
        </a:p>
      </dgm:t>
    </dgm:pt>
    <dgm:pt modelId="{218BB051-3812-46AE-953E-9BF47ABBCF7E}" type="sibTrans" cxnId="{7BE3D3C7-A890-4C9E-B079-684FFEA6D996}">
      <dgm:prSet/>
      <dgm:spPr/>
      <dgm:t>
        <a:bodyPr/>
        <a:lstStyle/>
        <a:p>
          <a:endParaRPr lang="ru-RU"/>
        </a:p>
      </dgm:t>
    </dgm:pt>
    <dgm:pt modelId="{12D6512C-1B2B-4117-BE5C-3408412E747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3">
                  <a:lumMod val="75000"/>
                </a:schemeClr>
              </a:solidFill>
            </a:rPr>
            <a:t>легкий</a:t>
          </a:r>
          <a:endParaRPr lang="ru-RU" sz="1000" dirty="0">
            <a:solidFill>
              <a:schemeClr val="accent3">
                <a:lumMod val="75000"/>
              </a:schemeClr>
            </a:solidFill>
          </a:endParaRPr>
        </a:p>
      </dgm:t>
    </dgm:pt>
    <dgm:pt modelId="{554D854C-8770-4D96-BED0-6520A8FA0D21}" type="parTrans" cxnId="{7B29AE53-C4AB-4CE2-9404-3D6EA6132DB3}">
      <dgm:prSet/>
      <dgm:spPr/>
      <dgm:t>
        <a:bodyPr/>
        <a:lstStyle/>
        <a:p>
          <a:endParaRPr lang="ru-RU"/>
        </a:p>
      </dgm:t>
    </dgm:pt>
    <dgm:pt modelId="{5FF33265-7632-48F5-9BDC-E9DA2F15E7DB}" type="sibTrans" cxnId="{7B29AE53-C4AB-4CE2-9404-3D6EA6132DB3}">
      <dgm:prSet/>
      <dgm:spPr/>
      <dgm:t>
        <a:bodyPr/>
        <a:lstStyle/>
        <a:p>
          <a:endParaRPr lang="ru-RU"/>
        </a:p>
      </dgm:t>
    </dgm:pt>
    <dgm:pt modelId="{67828305-E6E9-4D54-8F34-C28A5383EFF6}">
      <dgm:prSet phldrT="[Текст]"/>
      <dgm:spPr/>
      <dgm:t>
        <a:bodyPr/>
        <a:lstStyle/>
        <a:p>
          <a:endParaRPr lang="ru-RU" dirty="0"/>
        </a:p>
      </dgm:t>
    </dgm:pt>
    <dgm:pt modelId="{748CD9A1-6DAA-4642-A2A2-933616521FB0}" type="parTrans" cxnId="{4DEA1B21-DCB3-4F92-AC7B-F0EDC8861A8D}">
      <dgm:prSet/>
      <dgm:spPr/>
      <dgm:t>
        <a:bodyPr/>
        <a:lstStyle/>
        <a:p>
          <a:endParaRPr lang="ru-RU"/>
        </a:p>
      </dgm:t>
    </dgm:pt>
    <dgm:pt modelId="{9C850988-840A-4049-AEFE-124233C65513}" type="sibTrans" cxnId="{4DEA1B21-DCB3-4F92-AC7B-F0EDC8861A8D}">
      <dgm:prSet/>
      <dgm:spPr/>
      <dgm:t>
        <a:bodyPr/>
        <a:lstStyle/>
        <a:p>
          <a:endParaRPr lang="ru-RU"/>
        </a:p>
      </dgm:t>
    </dgm:pt>
    <dgm:pt modelId="{9652FE23-4A81-4137-ABBF-A21D8AAC264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3">
                  <a:lumMod val="75000"/>
                </a:schemeClr>
              </a:solidFill>
            </a:rPr>
            <a:t>прочный</a:t>
          </a:r>
          <a:endParaRPr lang="ru-RU" sz="900" dirty="0">
            <a:solidFill>
              <a:schemeClr val="accent3">
                <a:lumMod val="75000"/>
              </a:schemeClr>
            </a:solidFill>
          </a:endParaRPr>
        </a:p>
      </dgm:t>
    </dgm:pt>
    <dgm:pt modelId="{BBB7DFC0-075E-464E-906C-494DD46B4514}" type="parTrans" cxnId="{D742745C-1BB5-4F16-B747-D2BBC61A79C9}">
      <dgm:prSet/>
      <dgm:spPr/>
      <dgm:t>
        <a:bodyPr/>
        <a:lstStyle/>
        <a:p>
          <a:endParaRPr lang="ru-RU"/>
        </a:p>
      </dgm:t>
    </dgm:pt>
    <dgm:pt modelId="{4F4E2A85-7C63-470F-9DD2-FC5D390111F0}" type="sibTrans" cxnId="{D742745C-1BB5-4F16-B747-D2BBC61A79C9}">
      <dgm:prSet/>
      <dgm:spPr/>
      <dgm:t>
        <a:bodyPr/>
        <a:lstStyle/>
        <a:p>
          <a:endParaRPr lang="ru-RU"/>
        </a:p>
      </dgm:t>
    </dgm:pt>
    <dgm:pt modelId="{0F603F9B-DEB5-4FAA-958E-0C1D10F79E25}">
      <dgm:prSet phldrT="[Текст]"/>
      <dgm:spPr/>
      <dgm:t>
        <a:bodyPr/>
        <a:lstStyle/>
        <a:p>
          <a:endParaRPr lang="ru-RU" dirty="0"/>
        </a:p>
      </dgm:t>
    </dgm:pt>
    <dgm:pt modelId="{793A1732-CFAF-4F66-921F-1BEBD6016A76}" type="parTrans" cxnId="{4917D611-67E5-4E8C-93FA-1612A5245BC7}">
      <dgm:prSet/>
      <dgm:spPr/>
      <dgm:t>
        <a:bodyPr/>
        <a:lstStyle/>
        <a:p>
          <a:endParaRPr lang="ru-RU"/>
        </a:p>
      </dgm:t>
    </dgm:pt>
    <dgm:pt modelId="{CA82EB19-699A-469A-B2F5-B682BFDF4AE2}" type="sibTrans" cxnId="{4917D611-67E5-4E8C-93FA-1612A5245BC7}">
      <dgm:prSet/>
      <dgm:spPr/>
      <dgm:t>
        <a:bodyPr/>
        <a:lstStyle/>
        <a:p>
          <a:endParaRPr lang="ru-RU"/>
        </a:p>
      </dgm:t>
    </dgm:pt>
    <dgm:pt modelId="{99B1E958-C7CD-4CAC-A1FF-03939DAE1F7E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3">
                  <a:lumMod val="75000"/>
                </a:schemeClr>
              </a:solidFill>
            </a:rPr>
            <a:t>экологически чистый</a:t>
          </a:r>
          <a:endParaRPr lang="ru-RU" sz="1000" dirty="0">
            <a:solidFill>
              <a:schemeClr val="accent3">
                <a:lumMod val="75000"/>
              </a:schemeClr>
            </a:solidFill>
          </a:endParaRPr>
        </a:p>
      </dgm:t>
    </dgm:pt>
    <dgm:pt modelId="{87468887-F3D4-4031-A052-22ED01F5833D}" type="parTrans" cxnId="{977C275A-279F-40CF-A8FE-7E69453AB12A}">
      <dgm:prSet/>
      <dgm:spPr/>
      <dgm:t>
        <a:bodyPr/>
        <a:lstStyle/>
        <a:p>
          <a:endParaRPr lang="ru-RU"/>
        </a:p>
      </dgm:t>
    </dgm:pt>
    <dgm:pt modelId="{3BCC4605-383E-4872-A7C0-15D1089CD28F}" type="sibTrans" cxnId="{977C275A-279F-40CF-A8FE-7E69453AB12A}">
      <dgm:prSet/>
      <dgm:spPr/>
      <dgm:t>
        <a:bodyPr/>
        <a:lstStyle/>
        <a:p>
          <a:endParaRPr lang="ru-RU"/>
        </a:p>
      </dgm:t>
    </dgm:pt>
    <dgm:pt modelId="{B8E71596-29BC-4407-8AA1-E5F1C29CCC17}">
      <dgm:prSet/>
      <dgm:spPr/>
      <dgm:t>
        <a:bodyPr/>
        <a:lstStyle/>
        <a:p>
          <a:endParaRPr lang="ru-RU" dirty="0"/>
        </a:p>
      </dgm:t>
    </dgm:pt>
    <dgm:pt modelId="{F402215B-D067-4871-9E17-692A3C69660F}" type="parTrans" cxnId="{ABAD9C12-DBF2-4DE4-AC43-1E20494EFDCF}">
      <dgm:prSet/>
      <dgm:spPr/>
      <dgm:t>
        <a:bodyPr/>
        <a:lstStyle/>
        <a:p>
          <a:endParaRPr lang="ru-RU"/>
        </a:p>
      </dgm:t>
    </dgm:pt>
    <dgm:pt modelId="{DE354D71-00F0-4AF1-81F8-5044964DD7FA}" type="sibTrans" cxnId="{ABAD9C12-DBF2-4DE4-AC43-1E20494EFDCF}">
      <dgm:prSet/>
      <dgm:spPr/>
      <dgm:t>
        <a:bodyPr/>
        <a:lstStyle/>
        <a:p>
          <a:endParaRPr lang="ru-RU"/>
        </a:p>
      </dgm:t>
    </dgm:pt>
    <dgm:pt modelId="{1F0C0045-DFE0-4F6F-9991-BD62090C8632}">
      <dgm:prSet/>
      <dgm:spPr/>
      <dgm:t>
        <a:bodyPr/>
        <a:lstStyle/>
        <a:p>
          <a:endParaRPr lang="ru-RU" dirty="0"/>
        </a:p>
      </dgm:t>
    </dgm:pt>
    <dgm:pt modelId="{55700E71-F2ED-492A-9544-0B5054C2035D}" type="parTrans" cxnId="{6A80CF1A-E1E9-4152-8E9A-51DBE9EDA90C}">
      <dgm:prSet/>
      <dgm:spPr/>
      <dgm:t>
        <a:bodyPr/>
        <a:lstStyle/>
        <a:p>
          <a:endParaRPr lang="ru-RU"/>
        </a:p>
      </dgm:t>
    </dgm:pt>
    <dgm:pt modelId="{EC919BC0-70AE-499D-8D38-5C2FA2F71D6C}" type="sibTrans" cxnId="{6A80CF1A-E1E9-4152-8E9A-51DBE9EDA90C}">
      <dgm:prSet/>
      <dgm:spPr/>
      <dgm:t>
        <a:bodyPr/>
        <a:lstStyle/>
        <a:p>
          <a:endParaRPr lang="ru-RU"/>
        </a:p>
      </dgm:t>
    </dgm:pt>
    <dgm:pt modelId="{0DB00B85-02DF-4F9E-93DA-72E7E01F9907}">
      <dgm:prSet/>
      <dgm:spPr/>
      <dgm:t>
        <a:bodyPr/>
        <a:lstStyle/>
        <a:p>
          <a:endParaRPr lang="ru-RU" dirty="0"/>
        </a:p>
      </dgm:t>
    </dgm:pt>
    <dgm:pt modelId="{A126CBE1-345A-47E2-94BD-9329BA0E8541}" type="parTrans" cxnId="{F37D3169-C093-40CA-9E82-9585780BC560}">
      <dgm:prSet/>
      <dgm:spPr/>
      <dgm:t>
        <a:bodyPr/>
        <a:lstStyle/>
        <a:p>
          <a:endParaRPr lang="ru-RU"/>
        </a:p>
      </dgm:t>
    </dgm:pt>
    <dgm:pt modelId="{842121B3-F30B-41F7-BCEF-DF319D8B6732}" type="sibTrans" cxnId="{F37D3169-C093-40CA-9E82-9585780BC560}">
      <dgm:prSet/>
      <dgm:spPr/>
      <dgm:t>
        <a:bodyPr/>
        <a:lstStyle/>
        <a:p>
          <a:endParaRPr lang="ru-RU"/>
        </a:p>
      </dgm:t>
    </dgm:pt>
    <dgm:pt modelId="{4B799C06-D7E7-49FF-87BD-266CA6926DAD}">
      <dgm:prSet custT="1"/>
      <dgm:spPr/>
      <dgm:t>
        <a:bodyPr/>
        <a:lstStyle/>
        <a:p>
          <a:r>
            <a:rPr lang="ru-RU" sz="1000" b="1" dirty="0" smtClean="0">
              <a:solidFill>
                <a:schemeClr val="accent3">
                  <a:lumMod val="75000"/>
                </a:schemeClr>
              </a:solidFill>
            </a:rPr>
            <a:t>безопасный материал</a:t>
          </a:r>
          <a:endParaRPr lang="ru-RU" sz="1000" dirty="0">
            <a:solidFill>
              <a:schemeClr val="accent3">
                <a:lumMod val="75000"/>
              </a:schemeClr>
            </a:solidFill>
          </a:endParaRPr>
        </a:p>
      </dgm:t>
    </dgm:pt>
    <dgm:pt modelId="{EB1AEB3E-11A2-41F5-8CFF-B30951DAD2D5}" type="parTrans" cxnId="{CF108B52-E091-42B3-B2F4-7DE9ACBCFBC2}">
      <dgm:prSet/>
      <dgm:spPr/>
      <dgm:t>
        <a:bodyPr/>
        <a:lstStyle/>
        <a:p>
          <a:endParaRPr lang="ru-RU"/>
        </a:p>
      </dgm:t>
    </dgm:pt>
    <dgm:pt modelId="{1FFC4E4D-D530-4671-96E8-D0A6FA67D7C3}" type="sibTrans" cxnId="{CF108B52-E091-42B3-B2F4-7DE9ACBCFBC2}">
      <dgm:prSet/>
      <dgm:spPr/>
      <dgm:t>
        <a:bodyPr/>
        <a:lstStyle/>
        <a:p>
          <a:endParaRPr lang="ru-RU"/>
        </a:p>
      </dgm:t>
    </dgm:pt>
    <dgm:pt modelId="{25BB70B0-CB67-4E64-AC26-9BE03E7BCF45}">
      <dgm:prSet custT="1"/>
      <dgm:spPr/>
      <dgm:t>
        <a:bodyPr/>
        <a:lstStyle/>
        <a:p>
          <a:r>
            <a:rPr lang="ru-RU" sz="1000" b="1" dirty="0" smtClean="0">
              <a:solidFill>
                <a:schemeClr val="accent3">
                  <a:lumMod val="75000"/>
                </a:schemeClr>
              </a:solidFill>
            </a:rPr>
            <a:t>устойчив к воздействию химических веществ</a:t>
          </a:r>
          <a:endParaRPr lang="ru-RU" sz="1000" dirty="0">
            <a:solidFill>
              <a:schemeClr val="accent3">
                <a:lumMod val="75000"/>
              </a:schemeClr>
            </a:solidFill>
          </a:endParaRPr>
        </a:p>
      </dgm:t>
    </dgm:pt>
    <dgm:pt modelId="{D4E418B2-52AF-4E4B-A009-AE8235BA29C3}" type="parTrans" cxnId="{058FDBE0-1F4C-4A72-80E8-EF0C64A29536}">
      <dgm:prSet/>
      <dgm:spPr/>
      <dgm:t>
        <a:bodyPr/>
        <a:lstStyle/>
        <a:p>
          <a:endParaRPr lang="ru-RU"/>
        </a:p>
      </dgm:t>
    </dgm:pt>
    <dgm:pt modelId="{E7EF8E30-DD86-4C91-9403-F8333B580FF7}" type="sibTrans" cxnId="{058FDBE0-1F4C-4A72-80E8-EF0C64A29536}">
      <dgm:prSet/>
      <dgm:spPr/>
      <dgm:t>
        <a:bodyPr/>
        <a:lstStyle/>
        <a:p>
          <a:endParaRPr lang="ru-RU"/>
        </a:p>
      </dgm:t>
    </dgm:pt>
    <dgm:pt modelId="{93DCC41B-63E9-4E19-ABB1-BEE1F48DA572}">
      <dgm:prSet custT="1"/>
      <dgm:spPr/>
      <dgm:t>
        <a:bodyPr/>
        <a:lstStyle/>
        <a:p>
          <a:r>
            <a:rPr lang="ru-RU" sz="1000" b="1" dirty="0" smtClean="0">
              <a:solidFill>
                <a:schemeClr val="accent3">
                  <a:lumMod val="75000"/>
                </a:schemeClr>
              </a:solidFill>
            </a:rPr>
            <a:t>не подвержен гниению</a:t>
          </a:r>
          <a:endParaRPr lang="ru-RU" sz="1000" dirty="0">
            <a:solidFill>
              <a:schemeClr val="accent3">
                <a:lumMod val="75000"/>
              </a:schemeClr>
            </a:solidFill>
          </a:endParaRPr>
        </a:p>
      </dgm:t>
    </dgm:pt>
    <dgm:pt modelId="{70CE11F2-4428-4069-88F6-10CFDFFEFF2A}" type="parTrans" cxnId="{EDD2CCA6-A288-4371-80A5-96497ACDFFEE}">
      <dgm:prSet/>
      <dgm:spPr/>
      <dgm:t>
        <a:bodyPr/>
        <a:lstStyle/>
        <a:p>
          <a:endParaRPr lang="ru-RU"/>
        </a:p>
      </dgm:t>
    </dgm:pt>
    <dgm:pt modelId="{35C81A70-7D53-4696-A5AF-8222D1DC56DE}" type="sibTrans" cxnId="{EDD2CCA6-A288-4371-80A5-96497ACDFFEE}">
      <dgm:prSet/>
      <dgm:spPr/>
      <dgm:t>
        <a:bodyPr/>
        <a:lstStyle/>
        <a:p>
          <a:endParaRPr lang="ru-RU"/>
        </a:p>
      </dgm:t>
    </dgm:pt>
    <dgm:pt modelId="{F3131C7E-BF21-4D67-B2D4-7B0517235534}" type="pres">
      <dgm:prSet presAssocID="{1C6F93B8-6A1B-4920-ACAB-4561B04686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681CB-D60A-4E83-B7F5-6147CA489AF7}" type="pres">
      <dgm:prSet presAssocID="{BF7EBC8E-3391-48CD-83A9-55DA266CDCB9}" presName="composite" presStyleCnt="0"/>
      <dgm:spPr/>
    </dgm:pt>
    <dgm:pt modelId="{98DE258E-9B97-4872-A841-331BD2C55F7A}" type="pres">
      <dgm:prSet presAssocID="{BF7EBC8E-3391-48CD-83A9-55DA266CDCB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4D717-C1BC-433F-A25D-2A9A7A9340A7}" type="pres">
      <dgm:prSet presAssocID="{BF7EBC8E-3391-48CD-83A9-55DA266CDCB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413A7-3931-4F9F-8037-20A5923B0D7D}" type="pres">
      <dgm:prSet presAssocID="{218BB051-3812-46AE-953E-9BF47ABBCF7E}" presName="sp" presStyleCnt="0"/>
      <dgm:spPr/>
    </dgm:pt>
    <dgm:pt modelId="{B247DA06-A2FB-4EC9-B7D4-89B5EA02AD42}" type="pres">
      <dgm:prSet presAssocID="{67828305-E6E9-4D54-8F34-C28A5383EFF6}" presName="composite" presStyleCnt="0"/>
      <dgm:spPr/>
    </dgm:pt>
    <dgm:pt modelId="{5930BADF-F843-49AC-9944-5FC9D97D3807}" type="pres">
      <dgm:prSet presAssocID="{67828305-E6E9-4D54-8F34-C28A5383EFF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A5E69-427F-4D67-B5F8-DFD04C30D44A}" type="pres">
      <dgm:prSet presAssocID="{67828305-E6E9-4D54-8F34-C28A5383EFF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4D7AD-CA45-4C79-BC12-07EC1D0DFA59}" type="pres">
      <dgm:prSet presAssocID="{9C850988-840A-4049-AEFE-124233C65513}" presName="sp" presStyleCnt="0"/>
      <dgm:spPr/>
    </dgm:pt>
    <dgm:pt modelId="{08AE388C-7109-4221-BA87-9D16060EB5E1}" type="pres">
      <dgm:prSet presAssocID="{0F603F9B-DEB5-4FAA-958E-0C1D10F79E25}" presName="composite" presStyleCnt="0"/>
      <dgm:spPr/>
    </dgm:pt>
    <dgm:pt modelId="{0BA63423-548A-420B-83CD-5B363B9766F8}" type="pres">
      <dgm:prSet presAssocID="{0F603F9B-DEB5-4FAA-958E-0C1D10F79E2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47F23-E8FD-48CA-8D0E-D70A82FB0407}" type="pres">
      <dgm:prSet presAssocID="{0F603F9B-DEB5-4FAA-958E-0C1D10F79E2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29D47-55EF-4A69-8B8E-3CBD76B871DC}" type="pres">
      <dgm:prSet presAssocID="{CA82EB19-699A-469A-B2F5-B682BFDF4AE2}" presName="sp" presStyleCnt="0"/>
      <dgm:spPr/>
    </dgm:pt>
    <dgm:pt modelId="{F5F088D4-7E25-4B04-A72E-F9CCFFA1EAC3}" type="pres">
      <dgm:prSet presAssocID="{B8E71596-29BC-4407-8AA1-E5F1C29CCC17}" presName="composite" presStyleCnt="0"/>
      <dgm:spPr/>
    </dgm:pt>
    <dgm:pt modelId="{2014BCDF-A7A0-45B9-B195-6D1717F616F8}" type="pres">
      <dgm:prSet presAssocID="{B8E71596-29BC-4407-8AA1-E5F1C29CCC1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0E3AD-183C-41CF-A789-7E08A3F30867}" type="pres">
      <dgm:prSet presAssocID="{B8E71596-29BC-4407-8AA1-E5F1C29CCC1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E8364-1B1E-4FD8-8BE6-13BD85486623}" type="pres">
      <dgm:prSet presAssocID="{DE354D71-00F0-4AF1-81F8-5044964DD7FA}" presName="sp" presStyleCnt="0"/>
      <dgm:spPr/>
    </dgm:pt>
    <dgm:pt modelId="{48EDADBC-0746-48F7-AEF5-1AFB05F03E8A}" type="pres">
      <dgm:prSet presAssocID="{1F0C0045-DFE0-4F6F-9991-BD62090C8632}" presName="composite" presStyleCnt="0"/>
      <dgm:spPr/>
    </dgm:pt>
    <dgm:pt modelId="{133C833D-8BC0-40AA-B6EB-2A82BF1D6144}" type="pres">
      <dgm:prSet presAssocID="{1F0C0045-DFE0-4F6F-9991-BD62090C863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4E623-72DA-4AEA-8E71-C4BB26E1D484}" type="pres">
      <dgm:prSet presAssocID="{1F0C0045-DFE0-4F6F-9991-BD62090C863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C9F89-619E-4ECF-99F3-EF17ECCF5059}" type="pres">
      <dgm:prSet presAssocID="{EC919BC0-70AE-499D-8D38-5C2FA2F71D6C}" presName="sp" presStyleCnt="0"/>
      <dgm:spPr/>
    </dgm:pt>
    <dgm:pt modelId="{9671D9B8-4DAD-4AFD-9330-C55F89DF3046}" type="pres">
      <dgm:prSet presAssocID="{0DB00B85-02DF-4F9E-93DA-72E7E01F9907}" presName="composite" presStyleCnt="0"/>
      <dgm:spPr/>
    </dgm:pt>
    <dgm:pt modelId="{CD93871B-72E7-4138-9453-4026EF962BBD}" type="pres">
      <dgm:prSet presAssocID="{0DB00B85-02DF-4F9E-93DA-72E7E01F990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12187-23FD-41D4-871D-227F289C5997}" type="pres">
      <dgm:prSet presAssocID="{0DB00B85-02DF-4F9E-93DA-72E7E01F990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797929-AB59-48E3-B4D9-415B672E7BEC}" type="presOf" srcId="{93DCC41B-63E9-4E19-ABB1-BEE1F48DA572}" destId="{66012187-23FD-41D4-871D-227F289C5997}" srcOrd="0" destOrd="0" presId="urn:microsoft.com/office/officeart/2005/8/layout/chevron2"/>
    <dgm:cxn modelId="{D9751DEA-9039-4D30-8F43-328BD18C5E8E}" type="presOf" srcId="{25BB70B0-CB67-4E64-AC26-9BE03E7BCF45}" destId="{D404E623-72DA-4AEA-8E71-C4BB26E1D484}" srcOrd="0" destOrd="0" presId="urn:microsoft.com/office/officeart/2005/8/layout/chevron2"/>
    <dgm:cxn modelId="{91E4960D-58DE-474E-8394-E49585061D5B}" type="presOf" srcId="{67828305-E6E9-4D54-8F34-C28A5383EFF6}" destId="{5930BADF-F843-49AC-9944-5FC9D97D3807}" srcOrd="0" destOrd="0" presId="urn:microsoft.com/office/officeart/2005/8/layout/chevron2"/>
    <dgm:cxn modelId="{CF108B52-E091-42B3-B2F4-7DE9ACBCFBC2}" srcId="{B8E71596-29BC-4407-8AA1-E5F1C29CCC17}" destId="{4B799C06-D7E7-49FF-87BD-266CA6926DAD}" srcOrd="0" destOrd="0" parTransId="{EB1AEB3E-11A2-41F5-8CFF-B30951DAD2D5}" sibTransId="{1FFC4E4D-D530-4671-96E8-D0A6FA67D7C3}"/>
    <dgm:cxn modelId="{9C5EB16E-FD73-46D8-9BD1-67BCBF9A13A9}" type="presOf" srcId="{99B1E958-C7CD-4CAC-A1FF-03939DAE1F7E}" destId="{88347F23-E8FD-48CA-8D0E-D70A82FB0407}" srcOrd="0" destOrd="0" presId="urn:microsoft.com/office/officeart/2005/8/layout/chevron2"/>
    <dgm:cxn modelId="{9BE41701-2972-4D36-B0D7-AB705B5F35B8}" type="presOf" srcId="{BF7EBC8E-3391-48CD-83A9-55DA266CDCB9}" destId="{98DE258E-9B97-4872-A841-331BD2C55F7A}" srcOrd="0" destOrd="0" presId="urn:microsoft.com/office/officeart/2005/8/layout/chevron2"/>
    <dgm:cxn modelId="{AD432BD9-3651-4FC6-BA31-EAC67FD7252E}" type="presOf" srcId="{0DB00B85-02DF-4F9E-93DA-72E7E01F9907}" destId="{CD93871B-72E7-4138-9453-4026EF962BBD}" srcOrd="0" destOrd="0" presId="urn:microsoft.com/office/officeart/2005/8/layout/chevron2"/>
    <dgm:cxn modelId="{FA274573-F4F6-45BC-B180-D2A8525724B1}" type="presOf" srcId="{9652FE23-4A81-4137-ABBF-A21D8AAC264C}" destId="{B3FA5E69-427F-4D67-B5F8-DFD04C30D44A}" srcOrd="0" destOrd="0" presId="urn:microsoft.com/office/officeart/2005/8/layout/chevron2"/>
    <dgm:cxn modelId="{867327EF-1B88-4F6A-ACE8-CBD61D3828A8}" type="presOf" srcId="{1F0C0045-DFE0-4F6F-9991-BD62090C8632}" destId="{133C833D-8BC0-40AA-B6EB-2A82BF1D6144}" srcOrd="0" destOrd="0" presId="urn:microsoft.com/office/officeart/2005/8/layout/chevron2"/>
    <dgm:cxn modelId="{B602A2AE-938D-41EF-A715-8ED14B61672B}" type="presOf" srcId="{B8E71596-29BC-4407-8AA1-E5F1C29CCC17}" destId="{2014BCDF-A7A0-45B9-B195-6D1717F616F8}" srcOrd="0" destOrd="0" presId="urn:microsoft.com/office/officeart/2005/8/layout/chevron2"/>
    <dgm:cxn modelId="{EDD2CCA6-A288-4371-80A5-96497ACDFFEE}" srcId="{0DB00B85-02DF-4F9E-93DA-72E7E01F9907}" destId="{93DCC41B-63E9-4E19-ABB1-BEE1F48DA572}" srcOrd="0" destOrd="0" parTransId="{70CE11F2-4428-4069-88F6-10CFDFFEFF2A}" sibTransId="{35C81A70-7D53-4696-A5AF-8222D1DC56DE}"/>
    <dgm:cxn modelId="{4917D611-67E5-4E8C-93FA-1612A5245BC7}" srcId="{1C6F93B8-6A1B-4920-ACAB-4561B0468670}" destId="{0F603F9B-DEB5-4FAA-958E-0C1D10F79E25}" srcOrd="2" destOrd="0" parTransId="{793A1732-CFAF-4F66-921F-1BEBD6016A76}" sibTransId="{CA82EB19-699A-469A-B2F5-B682BFDF4AE2}"/>
    <dgm:cxn modelId="{B0A372C4-89A9-4909-AF11-5C534E6E4B57}" type="presOf" srcId="{12D6512C-1B2B-4117-BE5C-3408412E7479}" destId="{6B54D717-C1BC-433F-A25D-2A9A7A9340A7}" srcOrd="0" destOrd="0" presId="urn:microsoft.com/office/officeart/2005/8/layout/chevron2"/>
    <dgm:cxn modelId="{977C275A-279F-40CF-A8FE-7E69453AB12A}" srcId="{0F603F9B-DEB5-4FAA-958E-0C1D10F79E25}" destId="{99B1E958-C7CD-4CAC-A1FF-03939DAE1F7E}" srcOrd="0" destOrd="0" parTransId="{87468887-F3D4-4031-A052-22ED01F5833D}" sibTransId="{3BCC4605-383E-4872-A7C0-15D1089CD28F}"/>
    <dgm:cxn modelId="{91406A0F-179D-4FA6-943E-5C2E559E0AB2}" type="presOf" srcId="{0F603F9B-DEB5-4FAA-958E-0C1D10F79E25}" destId="{0BA63423-548A-420B-83CD-5B363B9766F8}" srcOrd="0" destOrd="0" presId="urn:microsoft.com/office/officeart/2005/8/layout/chevron2"/>
    <dgm:cxn modelId="{4DEA1B21-DCB3-4F92-AC7B-F0EDC8861A8D}" srcId="{1C6F93B8-6A1B-4920-ACAB-4561B0468670}" destId="{67828305-E6E9-4D54-8F34-C28A5383EFF6}" srcOrd="1" destOrd="0" parTransId="{748CD9A1-6DAA-4642-A2A2-933616521FB0}" sibTransId="{9C850988-840A-4049-AEFE-124233C65513}"/>
    <dgm:cxn modelId="{A39A58BC-66A1-4253-B710-75C4D212C9C9}" type="presOf" srcId="{1C6F93B8-6A1B-4920-ACAB-4561B0468670}" destId="{F3131C7E-BF21-4D67-B2D4-7B0517235534}" srcOrd="0" destOrd="0" presId="urn:microsoft.com/office/officeart/2005/8/layout/chevron2"/>
    <dgm:cxn modelId="{7BE3D3C7-A890-4C9E-B079-684FFEA6D996}" srcId="{1C6F93B8-6A1B-4920-ACAB-4561B0468670}" destId="{BF7EBC8E-3391-48CD-83A9-55DA266CDCB9}" srcOrd="0" destOrd="0" parTransId="{09BC659D-E478-4E2E-A50B-0D44AAC9F7F8}" sibTransId="{218BB051-3812-46AE-953E-9BF47ABBCF7E}"/>
    <dgm:cxn modelId="{6A80CF1A-E1E9-4152-8E9A-51DBE9EDA90C}" srcId="{1C6F93B8-6A1B-4920-ACAB-4561B0468670}" destId="{1F0C0045-DFE0-4F6F-9991-BD62090C8632}" srcOrd="4" destOrd="0" parTransId="{55700E71-F2ED-492A-9544-0B5054C2035D}" sibTransId="{EC919BC0-70AE-499D-8D38-5C2FA2F71D6C}"/>
    <dgm:cxn modelId="{ABAD9C12-DBF2-4DE4-AC43-1E20494EFDCF}" srcId="{1C6F93B8-6A1B-4920-ACAB-4561B0468670}" destId="{B8E71596-29BC-4407-8AA1-E5F1C29CCC17}" srcOrd="3" destOrd="0" parTransId="{F402215B-D067-4871-9E17-692A3C69660F}" sibTransId="{DE354D71-00F0-4AF1-81F8-5044964DD7FA}"/>
    <dgm:cxn modelId="{7B29AE53-C4AB-4CE2-9404-3D6EA6132DB3}" srcId="{BF7EBC8E-3391-48CD-83A9-55DA266CDCB9}" destId="{12D6512C-1B2B-4117-BE5C-3408412E7479}" srcOrd="0" destOrd="0" parTransId="{554D854C-8770-4D96-BED0-6520A8FA0D21}" sibTransId="{5FF33265-7632-48F5-9BDC-E9DA2F15E7DB}"/>
    <dgm:cxn modelId="{57729FBD-1B49-418A-AFCC-6288436A135B}" type="presOf" srcId="{4B799C06-D7E7-49FF-87BD-266CA6926DAD}" destId="{8F40E3AD-183C-41CF-A789-7E08A3F30867}" srcOrd="0" destOrd="0" presId="urn:microsoft.com/office/officeart/2005/8/layout/chevron2"/>
    <dgm:cxn modelId="{058FDBE0-1F4C-4A72-80E8-EF0C64A29536}" srcId="{1F0C0045-DFE0-4F6F-9991-BD62090C8632}" destId="{25BB70B0-CB67-4E64-AC26-9BE03E7BCF45}" srcOrd="0" destOrd="0" parTransId="{D4E418B2-52AF-4E4B-A009-AE8235BA29C3}" sibTransId="{E7EF8E30-DD86-4C91-9403-F8333B580FF7}"/>
    <dgm:cxn modelId="{F37D3169-C093-40CA-9E82-9585780BC560}" srcId="{1C6F93B8-6A1B-4920-ACAB-4561B0468670}" destId="{0DB00B85-02DF-4F9E-93DA-72E7E01F9907}" srcOrd="5" destOrd="0" parTransId="{A126CBE1-345A-47E2-94BD-9329BA0E8541}" sibTransId="{842121B3-F30B-41F7-BCEF-DF319D8B6732}"/>
    <dgm:cxn modelId="{D742745C-1BB5-4F16-B747-D2BBC61A79C9}" srcId="{67828305-E6E9-4D54-8F34-C28A5383EFF6}" destId="{9652FE23-4A81-4137-ABBF-A21D8AAC264C}" srcOrd="0" destOrd="0" parTransId="{BBB7DFC0-075E-464E-906C-494DD46B4514}" sibTransId="{4F4E2A85-7C63-470F-9DD2-FC5D390111F0}"/>
    <dgm:cxn modelId="{8B2B212C-C622-4BC4-97B0-399EFFB35E42}" type="presParOf" srcId="{F3131C7E-BF21-4D67-B2D4-7B0517235534}" destId="{67B681CB-D60A-4E83-B7F5-6147CA489AF7}" srcOrd="0" destOrd="0" presId="urn:microsoft.com/office/officeart/2005/8/layout/chevron2"/>
    <dgm:cxn modelId="{D0570A39-811B-4C6F-8F56-640205128D66}" type="presParOf" srcId="{67B681CB-D60A-4E83-B7F5-6147CA489AF7}" destId="{98DE258E-9B97-4872-A841-331BD2C55F7A}" srcOrd="0" destOrd="0" presId="urn:microsoft.com/office/officeart/2005/8/layout/chevron2"/>
    <dgm:cxn modelId="{5706714D-C6DC-420B-BC35-D618CE87C518}" type="presParOf" srcId="{67B681CB-D60A-4E83-B7F5-6147CA489AF7}" destId="{6B54D717-C1BC-433F-A25D-2A9A7A9340A7}" srcOrd="1" destOrd="0" presId="urn:microsoft.com/office/officeart/2005/8/layout/chevron2"/>
    <dgm:cxn modelId="{3478172F-31C3-4821-A49D-BA8FB14F7FA9}" type="presParOf" srcId="{F3131C7E-BF21-4D67-B2D4-7B0517235534}" destId="{9A0413A7-3931-4F9F-8037-20A5923B0D7D}" srcOrd="1" destOrd="0" presId="urn:microsoft.com/office/officeart/2005/8/layout/chevron2"/>
    <dgm:cxn modelId="{DE38233C-5EFD-45B3-BFEA-5DF57EDC8AFE}" type="presParOf" srcId="{F3131C7E-BF21-4D67-B2D4-7B0517235534}" destId="{B247DA06-A2FB-4EC9-B7D4-89B5EA02AD42}" srcOrd="2" destOrd="0" presId="urn:microsoft.com/office/officeart/2005/8/layout/chevron2"/>
    <dgm:cxn modelId="{C2A51061-4223-4A88-A8C3-0034714AD66C}" type="presParOf" srcId="{B247DA06-A2FB-4EC9-B7D4-89B5EA02AD42}" destId="{5930BADF-F843-49AC-9944-5FC9D97D3807}" srcOrd="0" destOrd="0" presId="urn:microsoft.com/office/officeart/2005/8/layout/chevron2"/>
    <dgm:cxn modelId="{AE85C207-5C5F-4728-B7F7-F0A56F230209}" type="presParOf" srcId="{B247DA06-A2FB-4EC9-B7D4-89B5EA02AD42}" destId="{B3FA5E69-427F-4D67-B5F8-DFD04C30D44A}" srcOrd="1" destOrd="0" presId="urn:microsoft.com/office/officeart/2005/8/layout/chevron2"/>
    <dgm:cxn modelId="{D9C91FFC-B3DB-4AF9-82E5-91CFC827BD6B}" type="presParOf" srcId="{F3131C7E-BF21-4D67-B2D4-7B0517235534}" destId="{34E4D7AD-CA45-4C79-BC12-07EC1D0DFA59}" srcOrd="3" destOrd="0" presId="urn:microsoft.com/office/officeart/2005/8/layout/chevron2"/>
    <dgm:cxn modelId="{36F91330-F68D-4614-9B7D-86ED423332FE}" type="presParOf" srcId="{F3131C7E-BF21-4D67-B2D4-7B0517235534}" destId="{08AE388C-7109-4221-BA87-9D16060EB5E1}" srcOrd="4" destOrd="0" presId="urn:microsoft.com/office/officeart/2005/8/layout/chevron2"/>
    <dgm:cxn modelId="{C3F10215-59A4-481B-B9E6-57F0B8B757F5}" type="presParOf" srcId="{08AE388C-7109-4221-BA87-9D16060EB5E1}" destId="{0BA63423-548A-420B-83CD-5B363B9766F8}" srcOrd="0" destOrd="0" presId="urn:microsoft.com/office/officeart/2005/8/layout/chevron2"/>
    <dgm:cxn modelId="{799EEE5F-E83F-4616-B6D8-332D4E3565C1}" type="presParOf" srcId="{08AE388C-7109-4221-BA87-9D16060EB5E1}" destId="{88347F23-E8FD-48CA-8D0E-D70A82FB0407}" srcOrd="1" destOrd="0" presId="urn:microsoft.com/office/officeart/2005/8/layout/chevron2"/>
    <dgm:cxn modelId="{8FF54B64-594D-437A-9824-AE54B3B6C338}" type="presParOf" srcId="{F3131C7E-BF21-4D67-B2D4-7B0517235534}" destId="{8AC29D47-55EF-4A69-8B8E-3CBD76B871DC}" srcOrd="5" destOrd="0" presId="urn:microsoft.com/office/officeart/2005/8/layout/chevron2"/>
    <dgm:cxn modelId="{9FB14AC3-4DAB-4133-AD4A-A5F9FA275537}" type="presParOf" srcId="{F3131C7E-BF21-4D67-B2D4-7B0517235534}" destId="{F5F088D4-7E25-4B04-A72E-F9CCFFA1EAC3}" srcOrd="6" destOrd="0" presId="urn:microsoft.com/office/officeart/2005/8/layout/chevron2"/>
    <dgm:cxn modelId="{9AC8B8F3-85C9-4CDB-9D2B-AAFFADCBF9AA}" type="presParOf" srcId="{F5F088D4-7E25-4B04-A72E-F9CCFFA1EAC3}" destId="{2014BCDF-A7A0-45B9-B195-6D1717F616F8}" srcOrd="0" destOrd="0" presId="urn:microsoft.com/office/officeart/2005/8/layout/chevron2"/>
    <dgm:cxn modelId="{92729F9E-B09F-4EF3-86C0-D87F02B06CAB}" type="presParOf" srcId="{F5F088D4-7E25-4B04-A72E-F9CCFFA1EAC3}" destId="{8F40E3AD-183C-41CF-A789-7E08A3F30867}" srcOrd="1" destOrd="0" presId="urn:microsoft.com/office/officeart/2005/8/layout/chevron2"/>
    <dgm:cxn modelId="{D9CD3B8A-4310-4350-A8C6-C18C6F55DD3B}" type="presParOf" srcId="{F3131C7E-BF21-4D67-B2D4-7B0517235534}" destId="{7F2E8364-1B1E-4FD8-8BE6-13BD85486623}" srcOrd="7" destOrd="0" presId="urn:microsoft.com/office/officeart/2005/8/layout/chevron2"/>
    <dgm:cxn modelId="{258DAC4A-7C9D-4FAE-8E36-367EDE06E980}" type="presParOf" srcId="{F3131C7E-BF21-4D67-B2D4-7B0517235534}" destId="{48EDADBC-0746-48F7-AEF5-1AFB05F03E8A}" srcOrd="8" destOrd="0" presId="urn:microsoft.com/office/officeart/2005/8/layout/chevron2"/>
    <dgm:cxn modelId="{6B438FF2-5684-4FD5-B4CD-C3AA35E97FBC}" type="presParOf" srcId="{48EDADBC-0746-48F7-AEF5-1AFB05F03E8A}" destId="{133C833D-8BC0-40AA-B6EB-2A82BF1D6144}" srcOrd="0" destOrd="0" presId="urn:microsoft.com/office/officeart/2005/8/layout/chevron2"/>
    <dgm:cxn modelId="{9264E937-0B1B-4DFC-B98A-0412D926F17E}" type="presParOf" srcId="{48EDADBC-0746-48F7-AEF5-1AFB05F03E8A}" destId="{D404E623-72DA-4AEA-8E71-C4BB26E1D484}" srcOrd="1" destOrd="0" presId="urn:microsoft.com/office/officeart/2005/8/layout/chevron2"/>
    <dgm:cxn modelId="{194953EA-1D58-44EB-B4F4-6870D8B6586F}" type="presParOf" srcId="{F3131C7E-BF21-4D67-B2D4-7B0517235534}" destId="{3B4C9F89-619E-4ECF-99F3-EF17ECCF5059}" srcOrd="9" destOrd="0" presId="urn:microsoft.com/office/officeart/2005/8/layout/chevron2"/>
    <dgm:cxn modelId="{9E22502D-F6DC-4B07-B6E2-7552245AEBF9}" type="presParOf" srcId="{F3131C7E-BF21-4D67-B2D4-7B0517235534}" destId="{9671D9B8-4DAD-4AFD-9330-C55F89DF3046}" srcOrd="10" destOrd="0" presId="urn:microsoft.com/office/officeart/2005/8/layout/chevron2"/>
    <dgm:cxn modelId="{89760BF9-9E2D-43EC-BEED-97E53F5C3871}" type="presParOf" srcId="{9671D9B8-4DAD-4AFD-9330-C55F89DF3046}" destId="{CD93871B-72E7-4138-9453-4026EF962BBD}" srcOrd="0" destOrd="0" presId="urn:microsoft.com/office/officeart/2005/8/layout/chevron2"/>
    <dgm:cxn modelId="{DDC2F700-C354-4850-AACA-F7B917B3AFA0}" type="presParOf" srcId="{9671D9B8-4DAD-4AFD-9330-C55F89DF3046}" destId="{66012187-23FD-41D4-871D-227F289C59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29DD32-2DEB-4A76-9DA0-D3058B3D5DDD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B7C209DB-8131-49EE-9E68-EC28EF2E57BB}">
      <dgm:prSet phldrT="[Текст]"/>
      <dgm:spPr/>
      <dgm:t>
        <a:bodyPr/>
        <a:lstStyle/>
        <a:p>
          <a:r>
            <a:rPr lang="ru-RU" dirty="0" smtClean="0"/>
            <a:t>2015</a:t>
          </a:r>
          <a:endParaRPr lang="ru-RU" dirty="0"/>
        </a:p>
      </dgm:t>
    </dgm:pt>
    <dgm:pt modelId="{0B929791-1D30-4699-94B1-AAB08617CD44}" type="parTrans" cxnId="{967671F7-BCA3-4783-AC7D-CA31FC8F8E89}">
      <dgm:prSet/>
      <dgm:spPr/>
      <dgm:t>
        <a:bodyPr/>
        <a:lstStyle/>
        <a:p>
          <a:endParaRPr lang="ru-RU"/>
        </a:p>
      </dgm:t>
    </dgm:pt>
    <dgm:pt modelId="{BB80B771-AA4A-404D-A4FE-92D7D4260E78}" type="sibTrans" cxnId="{967671F7-BCA3-4783-AC7D-CA31FC8F8E89}">
      <dgm:prSet/>
      <dgm:spPr/>
      <dgm:t>
        <a:bodyPr/>
        <a:lstStyle/>
        <a:p>
          <a:endParaRPr lang="ru-RU"/>
        </a:p>
      </dgm:t>
    </dgm:pt>
    <dgm:pt modelId="{D872026B-3A74-4D85-9A48-21089B07DB20}">
      <dgm:prSet phldrT="[Текст]"/>
      <dgm:spPr/>
      <dgm:t>
        <a:bodyPr/>
        <a:lstStyle/>
        <a:p>
          <a:r>
            <a:rPr lang="ru-RU" dirty="0" smtClean="0"/>
            <a:t>2016</a:t>
          </a:r>
          <a:endParaRPr lang="ru-RU" dirty="0"/>
        </a:p>
      </dgm:t>
    </dgm:pt>
    <dgm:pt modelId="{2E212C96-F019-4E47-9451-34422751EFED}" type="parTrans" cxnId="{FCADF2B9-0D28-461A-9405-DC80E445B768}">
      <dgm:prSet/>
      <dgm:spPr/>
      <dgm:t>
        <a:bodyPr/>
        <a:lstStyle/>
        <a:p>
          <a:endParaRPr lang="ru-RU"/>
        </a:p>
      </dgm:t>
    </dgm:pt>
    <dgm:pt modelId="{B47449CC-141A-4440-96A8-B5480837B7EA}" type="sibTrans" cxnId="{FCADF2B9-0D28-461A-9405-DC80E445B768}">
      <dgm:prSet/>
      <dgm:spPr/>
      <dgm:t>
        <a:bodyPr/>
        <a:lstStyle/>
        <a:p>
          <a:endParaRPr lang="ru-RU"/>
        </a:p>
      </dgm:t>
    </dgm:pt>
    <dgm:pt modelId="{5515B50D-493E-49D5-B23F-923F396519E9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0AE82FC6-B341-4077-9C9E-5375DF9CFFD5}" type="parTrans" cxnId="{CC3EB4C6-92BE-40F2-B512-4EFFEB701A66}">
      <dgm:prSet/>
      <dgm:spPr/>
      <dgm:t>
        <a:bodyPr/>
        <a:lstStyle/>
        <a:p>
          <a:endParaRPr lang="ru-RU"/>
        </a:p>
      </dgm:t>
    </dgm:pt>
    <dgm:pt modelId="{E928071C-959A-4489-8C19-A744C5C38155}" type="sibTrans" cxnId="{CC3EB4C6-92BE-40F2-B512-4EFFEB701A66}">
      <dgm:prSet/>
      <dgm:spPr/>
      <dgm:t>
        <a:bodyPr/>
        <a:lstStyle/>
        <a:p>
          <a:endParaRPr lang="ru-RU"/>
        </a:p>
      </dgm:t>
    </dgm:pt>
    <dgm:pt modelId="{01AA7498-F41B-4EE8-A6B2-038FF5F82167}" type="pres">
      <dgm:prSet presAssocID="{4729DD32-2DEB-4A76-9DA0-D3058B3D5DDD}" presName="Name0" presStyleCnt="0">
        <dgm:presLayoutVars>
          <dgm:dir/>
          <dgm:resizeHandles val="exact"/>
        </dgm:presLayoutVars>
      </dgm:prSet>
      <dgm:spPr/>
    </dgm:pt>
    <dgm:pt modelId="{E55FA9BF-A19C-439C-9E93-89CC45C63199}" type="pres">
      <dgm:prSet presAssocID="{B7C209DB-8131-49EE-9E68-EC28EF2E57BB}" presName="parTxOnly" presStyleLbl="node1" presStyleIdx="0" presStyleCnt="3" custScaleX="140976" custLinFactY="-42857" custLinFactNeighborX="-3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DD8A3-9511-43BF-AC74-3F4845415431}" type="pres">
      <dgm:prSet presAssocID="{BB80B771-AA4A-404D-A4FE-92D7D4260E78}" presName="parSpace" presStyleCnt="0"/>
      <dgm:spPr/>
    </dgm:pt>
    <dgm:pt modelId="{B41BC939-564F-418C-85CA-25D00165F30E}" type="pres">
      <dgm:prSet presAssocID="{D872026B-3A74-4D85-9A48-21089B07DB20}" presName="parTxOnly" presStyleLbl="node1" presStyleIdx="1" presStyleCnt="3" custScaleX="160477" custLinFactNeighborX="32874" custLinFactNeighborY="14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EEB32-B200-41FF-8A52-D17A34B39CFD}" type="pres">
      <dgm:prSet presAssocID="{B47449CC-141A-4440-96A8-B5480837B7EA}" presName="parSpace" presStyleCnt="0"/>
      <dgm:spPr/>
    </dgm:pt>
    <dgm:pt modelId="{7D47D8E0-9DA7-45C9-8C37-43172010FEC4}" type="pres">
      <dgm:prSet presAssocID="{5515B50D-493E-49D5-B23F-923F396519E9}" presName="parTxOnly" presStyleLbl="node1" presStyleIdx="2" presStyleCnt="3" custScaleX="4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9C6AA6-4AE1-4C09-A8A9-635144F62EEC}" type="presOf" srcId="{D872026B-3A74-4D85-9A48-21089B07DB20}" destId="{B41BC939-564F-418C-85CA-25D00165F30E}" srcOrd="0" destOrd="0" presId="urn:microsoft.com/office/officeart/2005/8/layout/hChevron3"/>
    <dgm:cxn modelId="{967671F7-BCA3-4783-AC7D-CA31FC8F8E89}" srcId="{4729DD32-2DEB-4A76-9DA0-D3058B3D5DDD}" destId="{B7C209DB-8131-49EE-9E68-EC28EF2E57BB}" srcOrd="0" destOrd="0" parTransId="{0B929791-1D30-4699-94B1-AAB08617CD44}" sibTransId="{BB80B771-AA4A-404D-A4FE-92D7D4260E78}"/>
    <dgm:cxn modelId="{EAF70F49-A53A-498D-9843-72B49886547C}" type="presOf" srcId="{B7C209DB-8131-49EE-9E68-EC28EF2E57BB}" destId="{E55FA9BF-A19C-439C-9E93-89CC45C63199}" srcOrd="0" destOrd="0" presId="urn:microsoft.com/office/officeart/2005/8/layout/hChevron3"/>
    <dgm:cxn modelId="{23C99034-DE80-4A70-99A9-1CB21A21A7FE}" type="presOf" srcId="{4729DD32-2DEB-4A76-9DA0-D3058B3D5DDD}" destId="{01AA7498-F41B-4EE8-A6B2-038FF5F82167}" srcOrd="0" destOrd="0" presId="urn:microsoft.com/office/officeart/2005/8/layout/hChevron3"/>
    <dgm:cxn modelId="{AA8FA682-7EA1-4952-98D6-3026FD690580}" type="presOf" srcId="{5515B50D-493E-49D5-B23F-923F396519E9}" destId="{7D47D8E0-9DA7-45C9-8C37-43172010FEC4}" srcOrd="0" destOrd="0" presId="urn:microsoft.com/office/officeart/2005/8/layout/hChevron3"/>
    <dgm:cxn modelId="{FCADF2B9-0D28-461A-9405-DC80E445B768}" srcId="{4729DD32-2DEB-4A76-9DA0-D3058B3D5DDD}" destId="{D872026B-3A74-4D85-9A48-21089B07DB20}" srcOrd="1" destOrd="0" parTransId="{2E212C96-F019-4E47-9451-34422751EFED}" sibTransId="{B47449CC-141A-4440-96A8-B5480837B7EA}"/>
    <dgm:cxn modelId="{CC3EB4C6-92BE-40F2-B512-4EFFEB701A66}" srcId="{4729DD32-2DEB-4A76-9DA0-D3058B3D5DDD}" destId="{5515B50D-493E-49D5-B23F-923F396519E9}" srcOrd="2" destOrd="0" parTransId="{0AE82FC6-B341-4077-9C9E-5375DF9CFFD5}" sibTransId="{E928071C-959A-4489-8C19-A744C5C38155}"/>
    <dgm:cxn modelId="{9FAE910A-EEE7-4E3E-880F-302F0493FB80}" type="presParOf" srcId="{01AA7498-F41B-4EE8-A6B2-038FF5F82167}" destId="{E55FA9BF-A19C-439C-9E93-89CC45C63199}" srcOrd="0" destOrd="0" presId="urn:microsoft.com/office/officeart/2005/8/layout/hChevron3"/>
    <dgm:cxn modelId="{3DA4ED92-88B5-4EF0-967F-8D8546F69861}" type="presParOf" srcId="{01AA7498-F41B-4EE8-A6B2-038FF5F82167}" destId="{B0CDD8A3-9511-43BF-AC74-3F4845415431}" srcOrd="1" destOrd="0" presId="urn:microsoft.com/office/officeart/2005/8/layout/hChevron3"/>
    <dgm:cxn modelId="{D46B11B3-11A4-46DF-9115-8A4F5D0CE353}" type="presParOf" srcId="{01AA7498-F41B-4EE8-A6B2-038FF5F82167}" destId="{B41BC939-564F-418C-85CA-25D00165F30E}" srcOrd="2" destOrd="0" presId="urn:microsoft.com/office/officeart/2005/8/layout/hChevron3"/>
    <dgm:cxn modelId="{458AFEE0-E1AF-4594-8A66-7A313D0C8938}" type="presParOf" srcId="{01AA7498-F41B-4EE8-A6B2-038FF5F82167}" destId="{C69EEB32-B200-41FF-8A52-D17A34B39CFD}" srcOrd="3" destOrd="0" presId="urn:microsoft.com/office/officeart/2005/8/layout/hChevron3"/>
    <dgm:cxn modelId="{F8FF081C-E5A4-43E3-BCE4-FC9948F8B0B8}" type="presParOf" srcId="{01AA7498-F41B-4EE8-A6B2-038FF5F82167}" destId="{7D47D8E0-9DA7-45C9-8C37-43172010FEC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42E069-8C52-40C0-889F-7A2173CBCC50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1426BD0-8067-45E9-AEF6-78C8D2FB3980}" type="pres">
      <dgm:prSet presAssocID="{4742E069-8C52-40C0-889F-7A2173CBCC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F8E7B726-84DB-45E2-9325-58041646FE5E}" type="presOf" srcId="{4742E069-8C52-40C0-889F-7A2173CBCC50}" destId="{81426BD0-8067-45E9-AEF6-78C8D2FB3980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92FAE4-3B86-4B4B-A8F9-B426228F8C9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76D788-6FBC-4C40-9B98-32321728F030}">
      <dgm:prSet phldrT="[Текст]" custT="1"/>
      <dgm:spPr/>
      <dgm:t>
        <a:bodyPr rIns="108000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Повышение температуры грунтов оснований песчаных насыпей обусловлено влиянием высокой снегозаносимости промышленных площадок и последующей инфильтрацией талых вод в насыпной грунт.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Для решения этой проблемы необходимо обязательное проектирование инженерной защиты площадок от обводнения, а также применение гидроизоляционных материалов при инженерной подготовке территории.</a:t>
          </a:r>
          <a:endParaRPr lang="ru-RU" sz="1200" b="1" dirty="0"/>
        </a:p>
      </dgm:t>
    </dgm:pt>
    <dgm:pt modelId="{0BB412F0-0577-4D6D-AFD4-599F41FCB448}" type="parTrans" cxnId="{4F25F670-DF3E-4CE8-9321-AFF792DBB29F}">
      <dgm:prSet/>
      <dgm:spPr/>
      <dgm:t>
        <a:bodyPr/>
        <a:lstStyle/>
        <a:p>
          <a:endParaRPr lang="ru-RU"/>
        </a:p>
      </dgm:t>
    </dgm:pt>
    <dgm:pt modelId="{A407D86D-7E27-4C98-AE5C-8CDD59980DA1}" type="sibTrans" cxnId="{4F25F670-DF3E-4CE8-9321-AFF792DBB29F}">
      <dgm:prSet/>
      <dgm:spPr/>
      <dgm:t>
        <a:bodyPr/>
        <a:lstStyle/>
        <a:p>
          <a:endParaRPr lang="ru-RU"/>
        </a:p>
      </dgm:t>
    </dgm:pt>
    <dgm:pt modelId="{AD43D720-42F0-43B0-8A14-A462FD32FC6E}">
      <dgm:prSet phldrT="[Текст]" custT="1"/>
      <dgm:spPr/>
      <dgm:t>
        <a:bodyPr rIns="108000"/>
        <a:lstStyle/>
        <a:p>
          <a:pPr algn="just"/>
          <a:r>
            <a:rPr lang="ru-RU" sz="1200" b="1" dirty="0" smtClean="0"/>
            <a:t>Расчетами доказана эффективность применения прослойки из Теплонита, которая препятствует инфильтрации талых вод в насыпь, что ускоряет стабилизацию температурного режима грунтов оснований. </a:t>
          </a:r>
        </a:p>
        <a:p>
          <a:pPr algn="just"/>
          <a:r>
            <a:rPr lang="ru-RU" sz="1200" b="1" dirty="0" smtClean="0"/>
            <a:t>Данное решение позволяет сократить затраты на отсыпку площадки песком, транспорт, закупку стальных труб за счет уменьшения длины свай. Экономический эффект составил 1780,8 тыс. руб. из расчета на одну кустовую площадку. </a:t>
          </a:r>
          <a:endParaRPr lang="ru-RU" sz="1200" b="1" dirty="0"/>
        </a:p>
      </dgm:t>
    </dgm:pt>
    <dgm:pt modelId="{98D97F18-9DE7-4159-9DE6-663B1505C1FE}" type="parTrans" cxnId="{2734ED2A-2217-40E4-948B-C56A717073B4}">
      <dgm:prSet/>
      <dgm:spPr/>
      <dgm:t>
        <a:bodyPr/>
        <a:lstStyle/>
        <a:p>
          <a:endParaRPr lang="ru-RU"/>
        </a:p>
      </dgm:t>
    </dgm:pt>
    <dgm:pt modelId="{7401C822-053A-4559-BBFF-3CE9AC021649}" type="sibTrans" cxnId="{2734ED2A-2217-40E4-948B-C56A717073B4}">
      <dgm:prSet/>
      <dgm:spPr/>
      <dgm:t>
        <a:bodyPr/>
        <a:lstStyle/>
        <a:p>
          <a:endParaRPr lang="ru-RU"/>
        </a:p>
      </dgm:t>
    </dgm:pt>
    <dgm:pt modelId="{4EC1029C-93C9-40AD-B7F4-7443685B3EC5}">
      <dgm:prSet phldrT="[Текст]" custT="1"/>
      <dgm:spPr/>
      <dgm:t>
        <a:bodyPr rIns="108000"/>
        <a:lstStyle/>
        <a:p>
          <a:pPr algn="just">
            <a:spcBef>
              <a:spcPct val="0"/>
            </a:spcBef>
            <a:spcAft>
              <a:spcPct val="35000"/>
            </a:spcAft>
          </a:pPr>
          <a:r>
            <a:rPr lang="ru-RU" sz="1200" b="1" dirty="0" smtClean="0"/>
            <a:t>Рекомендации:</a:t>
          </a:r>
          <a:endParaRPr lang="ru-RU" sz="1200" dirty="0" smtClean="0"/>
        </a:p>
        <a:p>
          <a:pPr algn="just">
            <a:spcBef>
              <a:spcPts val="600"/>
            </a:spcBef>
            <a:spcAft>
              <a:spcPts val="600"/>
            </a:spcAft>
          </a:pPr>
          <a:r>
            <a:rPr lang="ru-RU" sz="1200" b="1" dirty="0" smtClean="0"/>
            <a:t>- провести ОПИ данного решения для подтверждения его эффективности на площадках Восточно-Мессояхского месторождения;</a:t>
          </a:r>
        </a:p>
        <a:p>
          <a:pPr algn="just">
            <a:spcBef>
              <a:spcPts val="600"/>
            </a:spcBef>
            <a:spcAft>
              <a:spcPts val="600"/>
            </a:spcAft>
          </a:pPr>
          <a:r>
            <a:rPr lang="ru-RU" sz="1200" b="1" dirty="0" smtClean="0"/>
            <a:t>- для трубопроводов подземной прокладки на участках, подверженных скоплению поверхностных вод, предусмотреть укладку слоя Теплонита в верхней части траншеи по всей ее ширине, чтобы исключить инфильтрацию талых вод в грунты обратной засыпки и повышение температуры грунтов основания.</a:t>
          </a:r>
          <a:endParaRPr lang="ru-RU" sz="1200" b="1" dirty="0"/>
        </a:p>
      </dgm:t>
    </dgm:pt>
    <dgm:pt modelId="{72D596FB-E4BC-44E0-8A4C-B2B28591CA35}" type="parTrans" cxnId="{F401EFEE-EA7E-49B7-A9EC-39F87E68F815}">
      <dgm:prSet/>
      <dgm:spPr/>
      <dgm:t>
        <a:bodyPr/>
        <a:lstStyle/>
        <a:p>
          <a:endParaRPr lang="ru-RU"/>
        </a:p>
      </dgm:t>
    </dgm:pt>
    <dgm:pt modelId="{56A85794-9C7A-4039-8B63-C9249B528C3E}" type="sibTrans" cxnId="{F401EFEE-EA7E-49B7-A9EC-39F87E68F815}">
      <dgm:prSet/>
      <dgm:spPr/>
      <dgm:t>
        <a:bodyPr/>
        <a:lstStyle/>
        <a:p>
          <a:endParaRPr lang="ru-RU"/>
        </a:p>
      </dgm:t>
    </dgm:pt>
    <dgm:pt modelId="{912406A1-EC47-4742-9A62-CBA9A7C14E51}" type="pres">
      <dgm:prSet presAssocID="{7892FAE4-3B86-4B4B-A8F9-B426228F8C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BD06F0A-43B6-4701-BFFF-4AD25E094CE2}" type="pres">
      <dgm:prSet presAssocID="{7892FAE4-3B86-4B4B-A8F9-B426228F8C9E}" presName="Name1" presStyleCnt="0"/>
      <dgm:spPr/>
    </dgm:pt>
    <dgm:pt modelId="{837F4874-F90C-4A76-A8DB-9DE6566E5336}" type="pres">
      <dgm:prSet presAssocID="{7892FAE4-3B86-4B4B-A8F9-B426228F8C9E}" presName="cycle" presStyleCnt="0"/>
      <dgm:spPr/>
    </dgm:pt>
    <dgm:pt modelId="{9B23D50E-111C-4C5B-BCD4-2DA5A921638A}" type="pres">
      <dgm:prSet presAssocID="{7892FAE4-3B86-4B4B-A8F9-B426228F8C9E}" presName="srcNode" presStyleLbl="node1" presStyleIdx="0" presStyleCnt="3"/>
      <dgm:spPr/>
    </dgm:pt>
    <dgm:pt modelId="{456597CE-8A08-4A43-819E-FEE14C18DB62}" type="pres">
      <dgm:prSet presAssocID="{7892FAE4-3B86-4B4B-A8F9-B426228F8C9E}" presName="conn" presStyleLbl="parChTrans1D2" presStyleIdx="0" presStyleCnt="1"/>
      <dgm:spPr/>
      <dgm:t>
        <a:bodyPr/>
        <a:lstStyle/>
        <a:p>
          <a:endParaRPr lang="ru-RU"/>
        </a:p>
      </dgm:t>
    </dgm:pt>
    <dgm:pt modelId="{DD6A706A-9C55-4D27-BA18-22C7F4752D8E}" type="pres">
      <dgm:prSet presAssocID="{7892FAE4-3B86-4B4B-A8F9-B426228F8C9E}" presName="extraNode" presStyleLbl="node1" presStyleIdx="0" presStyleCnt="3"/>
      <dgm:spPr/>
    </dgm:pt>
    <dgm:pt modelId="{1D518C5C-C2EE-4B72-94B0-33BA44D879D7}" type="pres">
      <dgm:prSet presAssocID="{7892FAE4-3B86-4B4B-A8F9-B426228F8C9E}" presName="dstNode" presStyleLbl="node1" presStyleIdx="0" presStyleCnt="3"/>
      <dgm:spPr/>
    </dgm:pt>
    <dgm:pt modelId="{AA53E5EF-937F-4B00-A563-078A3D80F97F}" type="pres">
      <dgm:prSet presAssocID="{5776D788-6FBC-4C40-9B98-32321728F030}" presName="text_1" presStyleLbl="node1" presStyleIdx="0" presStyleCnt="3" custScaleY="115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50FC-3E8C-4525-9CEE-8B2791A566DD}" type="pres">
      <dgm:prSet presAssocID="{5776D788-6FBC-4C40-9B98-32321728F030}" presName="accent_1" presStyleCnt="0"/>
      <dgm:spPr/>
    </dgm:pt>
    <dgm:pt modelId="{EF920FCB-8165-4E50-8E3B-DF869A5CC65F}" type="pres">
      <dgm:prSet presAssocID="{5776D788-6FBC-4C40-9B98-32321728F03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57E24B33-375C-4821-8A90-D7051BD7C137}" type="pres">
      <dgm:prSet presAssocID="{AD43D720-42F0-43B0-8A14-A462FD32FC6E}" presName="text_2" presStyleLbl="node1" presStyleIdx="1" presStyleCnt="3" custScaleY="115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BE20E-E15D-4A27-9F51-3487DF9FF6B8}" type="pres">
      <dgm:prSet presAssocID="{AD43D720-42F0-43B0-8A14-A462FD32FC6E}" presName="accent_2" presStyleCnt="0"/>
      <dgm:spPr/>
    </dgm:pt>
    <dgm:pt modelId="{1B17A8A2-1951-4EFD-8644-92C07D897366}" type="pres">
      <dgm:prSet presAssocID="{AD43D720-42F0-43B0-8A14-A462FD32FC6E}" presName="accentRepeatNode" presStyleLbl="solidFgAcc1" presStyleIdx="1" presStyleCnt="3"/>
      <dgm:spPr/>
    </dgm:pt>
    <dgm:pt modelId="{2E10DC59-F1AB-417F-8C4C-FFDECC113A20}" type="pres">
      <dgm:prSet presAssocID="{4EC1029C-93C9-40AD-B7F4-7443685B3EC5}" presName="text_3" presStyleLbl="node1" presStyleIdx="2" presStyleCnt="3" custScaleY="125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09E8-0F97-4EF3-8DAC-EC8E05375FBD}" type="pres">
      <dgm:prSet presAssocID="{4EC1029C-93C9-40AD-B7F4-7443685B3EC5}" presName="accent_3" presStyleCnt="0"/>
      <dgm:spPr/>
    </dgm:pt>
    <dgm:pt modelId="{46B07CA3-0999-45F3-93F0-A54231A04379}" type="pres">
      <dgm:prSet presAssocID="{4EC1029C-93C9-40AD-B7F4-7443685B3EC5}" presName="accentRepeatNode" presStyleLbl="solidFgAcc1" presStyleIdx="2" presStyleCnt="3"/>
      <dgm:spPr/>
    </dgm:pt>
  </dgm:ptLst>
  <dgm:cxnLst>
    <dgm:cxn modelId="{F401EFEE-EA7E-49B7-A9EC-39F87E68F815}" srcId="{7892FAE4-3B86-4B4B-A8F9-B426228F8C9E}" destId="{4EC1029C-93C9-40AD-B7F4-7443685B3EC5}" srcOrd="2" destOrd="0" parTransId="{72D596FB-E4BC-44E0-8A4C-B2B28591CA35}" sibTransId="{56A85794-9C7A-4039-8B63-C9249B528C3E}"/>
    <dgm:cxn modelId="{B7F616EC-262E-4229-9008-002268B2AAD1}" type="presOf" srcId="{5776D788-6FBC-4C40-9B98-32321728F030}" destId="{AA53E5EF-937F-4B00-A563-078A3D80F97F}" srcOrd="0" destOrd="0" presId="urn:microsoft.com/office/officeart/2008/layout/VerticalCurvedList"/>
    <dgm:cxn modelId="{2734ED2A-2217-40E4-948B-C56A717073B4}" srcId="{7892FAE4-3B86-4B4B-A8F9-B426228F8C9E}" destId="{AD43D720-42F0-43B0-8A14-A462FD32FC6E}" srcOrd="1" destOrd="0" parTransId="{98D97F18-9DE7-4159-9DE6-663B1505C1FE}" sibTransId="{7401C822-053A-4559-BBFF-3CE9AC021649}"/>
    <dgm:cxn modelId="{1602280D-9D3F-4640-AA87-7B2E2147B0AF}" type="presOf" srcId="{7892FAE4-3B86-4B4B-A8F9-B426228F8C9E}" destId="{912406A1-EC47-4742-9A62-CBA9A7C14E51}" srcOrd="0" destOrd="0" presId="urn:microsoft.com/office/officeart/2008/layout/VerticalCurvedList"/>
    <dgm:cxn modelId="{83A5C64E-798E-4168-B2A3-EA3A6C3E9906}" type="presOf" srcId="{4EC1029C-93C9-40AD-B7F4-7443685B3EC5}" destId="{2E10DC59-F1AB-417F-8C4C-FFDECC113A20}" srcOrd="0" destOrd="0" presId="urn:microsoft.com/office/officeart/2008/layout/VerticalCurvedList"/>
    <dgm:cxn modelId="{2BC8D481-AD98-4A47-BDA0-86B05357BEB1}" type="presOf" srcId="{AD43D720-42F0-43B0-8A14-A462FD32FC6E}" destId="{57E24B33-375C-4821-8A90-D7051BD7C137}" srcOrd="0" destOrd="0" presId="urn:microsoft.com/office/officeart/2008/layout/VerticalCurvedList"/>
    <dgm:cxn modelId="{A647C1AD-7BF3-4CEE-9A7E-3DB1B62A6304}" type="presOf" srcId="{A407D86D-7E27-4C98-AE5C-8CDD59980DA1}" destId="{456597CE-8A08-4A43-819E-FEE14C18DB62}" srcOrd="0" destOrd="0" presId="urn:microsoft.com/office/officeart/2008/layout/VerticalCurvedList"/>
    <dgm:cxn modelId="{4F25F670-DF3E-4CE8-9321-AFF792DBB29F}" srcId="{7892FAE4-3B86-4B4B-A8F9-B426228F8C9E}" destId="{5776D788-6FBC-4C40-9B98-32321728F030}" srcOrd="0" destOrd="0" parTransId="{0BB412F0-0577-4D6D-AFD4-599F41FCB448}" sibTransId="{A407D86D-7E27-4C98-AE5C-8CDD59980DA1}"/>
    <dgm:cxn modelId="{48D6ADB9-E0B8-4307-A045-E690824C62C2}" type="presParOf" srcId="{912406A1-EC47-4742-9A62-CBA9A7C14E51}" destId="{BBD06F0A-43B6-4701-BFFF-4AD25E094CE2}" srcOrd="0" destOrd="0" presId="urn:microsoft.com/office/officeart/2008/layout/VerticalCurvedList"/>
    <dgm:cxn modelId="{39CFADE9-91A8-4606-98F8-F115EC2A20E8}" type="presParOf" srcId="{BBD06F0A-43B6-4701-BFFF-4AD25E094CE2}" destId="{837F4874-F90C-4A76-A8DB-9DE6566E5336}" srcOrd="0" destOrd="0" presId="urn:microsoft.com/office/officeart/2008/layout/VerticalCurvedList"/>
    <dgm:cxn modelId="{B9805F51-396E-4E67-953B-23A146727675}" type="presParOf" srcId="{837F4874-F90C-4A76-A8DB-9DE6566E5336}" destId="{9B23D50E-111C-4C5B-BCD4-2DA5A921638A}" srcOrd="0" destOrd="0" presId="urn:microsoft.com/office/officeart/2008/layout/VerticalCurvedList"/>
    <dgm:cxn modelId="{4F1483C3-B7CC-499E-B7FF-92AE23A2D5C2}" type="presParOf" srcId="{837F4874-F90C-4A76-A8DB-9DE6566E5336}" destId="{456597CE-8A08-4A43-819E-FEE14C18DB62}" srcOrd="1" destOrd="0" presId="urn:microsoft.com/office/officeart/2008/layout/VerticalCurvedList"/>
    <dgm:cxn modelId="{D764459A-C58A-4726-A420-11D37862D023}" type="presParOf" srcId="{837F4874-F90C-4A76-A8DB-9DE6566E5336}" destId="{DD6A706A-9C55-4D27-BA18-22C7F4752D8E}" srcOrd="2" destOrd="0" presId="urn:microsoft.com/office/officeart/2008/layout/VerticalCurvedList"/>
    <dgm:cxn modelId="{AEADEF3F-54EC-4E52-8878-7F62C742672B}" type="presParOf" srcId="{837F4874-F90C-4A76-A8DB-9DE6566E5336}" destId="{1D518C5C-C2EE-4B72-94B0-33BA44D879D7}" srcOrd="3" destOrd="0" presId="urn:microsoft.com/office/officeart/2008/layout/VerticalCurvedList"/>
    <dgm:cxn modelId="{64F3BCA1-5499-4A98-9962-7FDF7D0B7C2B}" type="presParOf" srcId="{BBD06F0A-43B6-4701-BFFF-4AD25E094CE2}" destId="{AA53E5EF-937F-4B00-A563-078A3D80F97F}" srcOrd="1" destOrd="0" presId="urn:microsoft.com/office/officeart/2008/layout/VerticalCurvedList"/>
    <dgm:cxn modelId="{B4EA5889-E6CD-494A-A5CB-734F9CE5A5A1}" type="presParOf" srcId="{BBD06F0A-43B6-4701-BFFF-4AD25E094CE2}" destId="{987450FC-3E8C-4525-9CEE-8B2791A566DD}" srcOrd="2" destOrd="0" presId="urn:microsoft.com/office/officeart/2008/layout/VerticalCurvedList"/>
    <dgm:cxn modelId="{D99C6845-5EB3-4796-8C97-8D567A839849}" type="presParOf" srcId="{987450FC-3E8C-4525-9CEE-8B2791A566DD}" destId="{EF920FCB-8165-4E50-8E3B-DF869A5CC65F}" srcOrd="0" destOrd="0" presId="urn:microsoft.com/office/officeart/2008/layout/VerticalCurvedList"/>
    <dgm:cxn modelId="{C94A28DA-DC0A-48C0-984B-379ADA1B5946}" type="presParOf" srcId="{BBD06F0A-43B6-4701-BFFF-4AD25E094CE2}" destId="{57E24B33-375C-4821-8A90-D7051BD7C137}" srcOrd="3" destOrd="0" presId="urn:microsoft.com/office/officeart/2008/layout/VerticalCurvedList"/>
    <dgm:cxn modelId="{C8BE6503-3950-4C53-A8E6-5751F2A8DFA0}" type="presParOf" srcId="{BBD06F0A-43B6-4701-BFFF-4AD25E094CE2}" destId="{075BE20E-E15D-4A27-9F51-3487DF9FF6B8}" srcOrd="4" destOrd="0" presId="urn:microsoft.com/office/officeart/2008/layout/VerticalCurvedList"/>
    <dgm:cxn modelId="{A81BA7BA-7E5A-4EC0-A961-B73B034F646C}" type="presParOf" srcId="{075BE20E-E15D-4A27-9F51-3487DF9FF6B8}" destId="{1B17A8A2-1951-4EFD-8644-92C07D897366}" srcOrd="0" destOrd="0" presId="urn:microsoft.com/office/officeart/2008/layout/VerticalCurvedList"/>
    <dgm:cxn modelId="{A834AC85-F072-4081-A8E3-78E4A2637B77}" type="presParOf" srcId="{BBD06F0A-43B6-4701-BFFF-4AD25E094CE2}" destId="{2E10DC59-F1AB-417F-8C4C-FFDECC113A20}" srcOrd="5" destOrd="0" presId="urn:microsoft.com/office/officeart/2008/layout/VerticalCurvedList"/>
    <dgm:cxn modelId="{BA3D3BE1-EB11-4FE1-86D2-A7840A21256E}" type="presParOf" srcId="{BBD06F0A-43B6-4701-BFFF-4AD25E094CE2}" destId="{4BBA09E8-0F97-4EF3-8DAC-EC8E05375FBD}" srcOrd="6" destOrd="0" presId="urn:microsoft.com/office/officeart/2008/layout/VerticalCurvedList"/>
    <dgm:cxn modelId="{C47F50A5-1729-4930-A4B8-F9C0AEC65ED0}" type="presParOf" srcId="{4BBA09E8-0F97-4EF3-8DAC-EC8E05375FBD}" destId="{46B07CA3-0999-45F3-93F0-A54231A043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FA9BF-A19C-439C-9E93-89CC45C63199}">
      <dsp:nvSpPr>
        <dsp:cNvPr id="0" name=""/>
        <dsp:cNvSpPr/>
      </dsp:nvSpPr>
      <dsp:spPr>
        <a:xfrm>
          <a:off x="0" y="0"/>
          <a:ext cx="3621992" cy="252028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2015</a:t>
          </a:r>
          <a:endParaRPr lang="ru-RU" sz="1300" kern="1200" dirty="0"/>
        </a:p>
      </dsp:txBody>
      <dsp:txXfrm>
        <a:off x="0" y="0"/>
        <a:ext cx="3558985" cy="252028"/>
      </dsp:txXfrm>
    </dsp:sp>
    <dsp:sp modelId="{B41BC939-564F-418C-85CA-25D00165F30E}">
      <dsp:nvSpPr>
        <dsp:cNvPr id="0" name=""/>
        <dsp:cNvSpPr/>
      </dsp:nvSpPr>
      <dsp:spPr>
        <a:xfrm>
          <a:off x="3329171" y="0"/>
          <a:ext cx="3938731" cy="252028"/>
        </a:xfrm>
        <a:prstGeom prst="chevron">
          <a:avLst/>
        </a:prstGeom>
        <a:solidFill>
          <a:schemeClr val="accent1">
            <a:shade val="80000"/>
            <a:hueOff val="418981"/>
            <a:satOff val="-42957"/>
            <a:lumOff val="21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2016</a:t>
          </a:r>
          <a:endParaRPr lang="ru-RU" sz="1300" kern="1200" dirty="0"/>
        </a:p>
      </dsp:txBody>
      <dsp:txXfrm>
        <a:off x="3455185" y="0"/>
        <a:ext cx="3686703" cy="252028"/>
      </dsp:txXfrm>
    </dsp:sp>
    <dsp:sp modelId="{7D47D8E0-9DA7-45C9-8C37-43172010FEC4}">
      <dsp:nvSpPr>
        <dsp:cNvPr id="0" name=""/>
        <dsp:cNvSpPr/>
      </dsp:nvSpPr>
      <dsp:spPr>
        <a:xfrm>
          <a:off x="6579333" y="0"/>
          <a:ext cx="945136" cy="252028"/>
        </a:xfrm>
        <a:prstGeom prst="chevron">
          <a:avLst/>
        </a:prstGeom>
        <a:solidFill>
          <a:schemeClr val="accent1">
            <a:shade val="80000"/>
            <a:hueOff val="837962"/>
            <a:satOff val="-85915"/>
            <a:lumOff val="425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2017</a:t>
          </a:r>
          <a:endParaRPr lang="ru-RU" sz="1300" kern="1200" dirty="0"/>
        </a:p>
      </dsp:txBody>
      <dsp:txXfrm>
        <a:off x="6705347" y="0"/>
        <a:ext cx="693108" cy="25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4C558-7A77-47A5-92FF-455D53DB5AC3}">
      <dsp:nvSpPr>
        <dsp:cNvPr id="0" name=""/>
        <dsp:cNvSpPr/>
      </dsp:nvSpPr>
      <dsp:spPr>
        <a:xfrm>
          <a:off x="0" y="0"/>
          <a:ext cx="2508441" cy="423015"/>
        </a:xfrm>
        <a:prstGeom prst="homePlat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r>
            <a:rPr lang="en-US" sz="1600" kern="1200" dirty="0" smtClean="0"/>
            <a:t>D</a:t>
          </a:r>
          <a:r>
            <a:rPr lang="ru-RU" sz="1600" kern="1200" dirty="0" smtClean="0"/>
            <a:t> модель</a:t>
          </a:r>
          <a:endParaRPr lang="ru-RU" sz="1600" kern="1200" dirty="0"/>
        </a:p>
      </dsp:txBody>
      <dsp:txXfrm>
        <a:off x="0" y="0"/>
        <a:ext cx="2402687" cy="423015"/>
      </dsp:txXfrm>
    </dsp:sp>
    <dsp:sp modelId="{ADB235BB-1D66-4668-83EC-A1FE6C6C314D}">
      <dsp:nvSpPr>
        <dsp:cNvPr id="0" name=""/>
        <dsp:cNvSpPr/>
      </dsp:nvSpPr>
      <dsp:spPr>
        <a:xfrm>
          <a:off x="2009621" y="0"/>
          <a:ext cx="2508441" cy="423015"/>
        </a:xfrm>
        <a:prstGeom prst="chevron">
          <a:avLst/>
        </a:prstGeom>
        <a:solidFill>
          <a:schemeClr val="accent3">
            <a:shade val="80000"/>
            <a:hueOff val="391503"/>
            <a:satOff val="-29829"/>
            <a:lumOff val="18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Расчетная сетка</a:t>
          </a:r>
          <a:endParaRPr lang="ru-RU" sz="1600" kern="1200" dirty="0"/>
        </a:p>
      </dsp:txBody>
      <dsp:txXfrm>
        <a:off x="2221129" y="0"/>
        <a:ext cx="2085426" cy="423015"/>
      </dsp:txXfrm>
    </dsp:sp>
    <dsp:sp modelId="{7772D793-3311-4CBB-9CA0-202673A79914}">
      <dsp:nvSpPr>
        <dsp:cNvPr id="0" name=""/>
        <dsp:cNvSpPr/>
      </dsp:nvSpPr>
      <dsp:spPr>
        <a:xfrm>
          <a:off x="4016374" y="0"/>
          <a:ext cx="2508441" cy="423015"/>
        </a:xfrm>
        <a:prstGeom prst="chevron">
          <a:avLst/>
        </a:prstGeom>
        <a:solidFill>
          <a:schemeClr val="accent3">
            <a:shade val="80000"/>
            <a:hueOff val="783007"/>
            <a:satOff val="-59658"/>
            <a:lumOff val="37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Граничные условия</a:t>
          </a:r>
          <a:endParaRPr lang="ru-RU" sz="1600" kern="1200" dirty="0"/>
        </a:p>
      </dsp:txBody>
      <dsp:txXfrm>
        <a:off x="4227882" y="0"/>
        <a:ext cx="2085426" cy="423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E258E-9B97-4872-A841-331BD2C55F7A}">
      <dsp:nvSpPr>
        <dsp:cNvPr id="0" name=""/>
        <dsp:cNvSpPr/>
      </dsp:nvSpPr>
      <dsp:spPr>
        <a:xfrm rot="5400000">
          <a:off x="-63082" y="63219"/>
          <a:ext cx="420550" cy="2943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-5400000">
        <a:off x="1" y="147330"/>
        <a:ext cx="294385" cy="126165"/>
      </dsp:txXfrm>
    </dsp:sp>
    <dsp:sp modelId="{6B54D717-C1BC-433F-A25D-2A9A7A9340A7}">
      <dsp:nvSpPr>
        <dsp:cNvPr id="0" name=""/>
        <dsp:cNvSpPr/>
      </dsp:nvSpPr>
      <dsp:spPr>
        <a:xfrm rot="5400000">
          <a:off x="1737204" y="-1442682"/>
          <a:ext cx="273357" cy="3158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3">
                  <a:lumMod val="75000"/>
                </a:schemeClr>
              </a:solidFill>
            </a:rPr>
            <a:t>легкий</a:t>
          </a:r>
          <a:endParaRPr lang="ru-RU" sz="10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294385" y="13481"/>
        <a:ext cx="3145652" cy="246669"/>
      </dsp:txXfrm>
    </dsp:sp>
    <dsp:sp modelId="{5930BADF-F843-49AC-9944-5FC9D97D3807}">
      <dsp:nvSpPr>
        <dsp:cNvPr id="0" name=""/>
        <dsp:cNvSpPr/>
      </dsp:nvSpPr>
      <dsp:spPr>
        <a:xfrm rot="5400000">
          <a:off x="-63082" y="367897"/>
          <a:ext cx="420550" cy="294385"/>
        </a:xfrm>
        <a:prstGeom prst="chevron">
          <a:avLst/>
        </a:prstGeom>
        <a:solidFill>
          <a:schemeClr val="accent2">
            <a:hueOff val="81283"/>
            <a:satOff val="3826"/>
            <a:lumOff val="-3686"/>
            <a:alphaOff val="0"/>
          </a:schemeClr>
        </a:solidFill>
        <a:ln w="25400" cap="flat" cmpd="sng" algn="ctr">
          <a:solidFill>
            <a:schemeClr val="accent2">
              <a:hueOff val="81283"/>
              <a:satOff val="3826"/>
              <a:lumOff val="-3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-5400000">
        <a:off x="1" y="452008"/>
        <a:ext cx="294385" cy="126165"/>
      </dsp:txXfrm>
    </dsp:sp>
    <dsp:sp modelId="{B3FA5E69-427F-4D67-B5F8-DFD04C30D44A}">
      <dsp:nvSpPr>
        <dsp:cNvPr id="0" name=""/>
        <dsp:cNvSpPr/>
      </dsp:nvSpPr>
      <dsp:spPr>
        <a:xfrm rot="5400000">
          <a:off x="1737204" y="-1138004"/>
          <a:ext cx="273357" cy="3158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81283"/>
              <a:satOff val="3826"/>
              <a:lumOff val="-3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3">
                  <a:lumMod val="75000"/>
                </a:schemeClr>
              </a:solidFill>
            </a:rPr>
            <a:t>прочный</a:t>
          </a:r>
          <a:endParaRPr lang="ru-RU" sz="9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294385" y="318159"/>
        <a:ext cx="3145652" cy="246669"/>
      </dsp:txXfrm>
    </dsp:sp>
    <dsp:sp modelId="{0BA63423-548A-420B-83CD-5B363B9766F8}">
      <dsp:nvSpPr>
        <dsp:cNvPr id="0" name=""/>
        <dsp:cNvSpPr/>
      </dsp:nvSpPr>
      <dsp:spPr>
        <a:xfrm rot="5400000">
          <a:off x="-63082" y="672576"/>
          <a:ext cx="420550" cy="294385"/>
        </a:xfrm>
        <a:prstGeom prst="chevron">
          <a:avLst/>
        </a:prstGeom>
        <a:solidFill>
          <a:schemeClr val="accent2">
            <a:hueOff val="162567"/>
            <a:satOff val="7652"/>
            <a:lumOff val="-7373"/>
            <a:alphaOff val="0"/>
          </a:schemeClr>
        </a:solidFill>
        <a:ln w="25400" cap="flat" cmpd="sng" algn="ctr">
          <a:solidFill>
            <a:schemeClr val="accent2">
              <a:hueOff val="162567"/>
              <a:satOff val="7652"/>
              <a:lumOff val="-7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-5400000">
        <a:off x="1" y="756687"/>
        <a:ext cx="294385" cy="126165"/>
      </dsp:txXfrm>
    </dsp:sp>
    <dsp:sp modelId="{88347F23-E8FD-48CA-8D0E-D70A82FB0407}">
      <dsp:nvSpPr>
        <dsp:cNvPr id="0" name=""/>
        <dsp:cNvSpPr/>
      </dsp:nvSpPr>
      <dsp:spPr>
        <a:xfrm rot="5400000">
          <a:off x="1737204" y="-833325"/>
          <a:ext cx="273357" cy="3158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62567"/>
              <a:satOff val="7652"/>
              <a:lumOff val="-7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3">
                  <a:lumMod val="75000"/>
                </a:schemeClr>
              </a:solidFill>
            </a:rPr>
            <a:t>экологически чистый</a:t>
          </a:r>
          <a:endParaRPr lang="ru-RU" sz="10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294385" y="622838"/>
        <a:ext cx="3145652" cy="246669"/>
      </dsp:txXfrm>
    </dsp:sp>
    <dsp:sp modelId="{2014BCDF-A7A0-45B9-B195-6D1717F616F8}">
      <dsp:nvSpPr>
        <dsp:cNvPr id="0" name=""/>
        <dsp:cNvSpPr/>
      </dsp:nvSpPr>
      <dsp:spPr>
        <a:xfrm rot="5400000">
          <a:off x="-63082" y="977254"/>
          <a:ext cx="420550" cy="294385"/>
        </a:xfrm>
        <a:prstGeom prst="chevron">
          <a:avLst/>
        </a:prstGeom>
        <a:solidFill>
          <a:schemeClr val="accent2">
            <a:hueOff val="243850"/>
            <a:satOff val="11478"/>
            <a:lumOff val="-11059"/>
            <a:alphaOff val="0"/>
          </a:schemeClr>
        </a:solidFill>
        <a:ln w="25400" cap="flat" cmpd="sng" algn="ctr">
          <a:solidFill>
            <a:schemeClr val="accent2">
              <a:hueOff val="243850"/>
              <a:satOff val="11478"/>
              <a:lumOff val="-1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-5400000">
        <a:off x="1" y="1061365"/>
        <a:ext cx="294385" cy="126165"/>
      </dsp:txXfrm>
    </dsp:sp>
    <dsp:sp modelId="{8F40E3AD-183C-41CF-A789-7E08A3F30867}">
      <dsp:nvSpPr>
        <dsp:cNvPr id="0" name=""/>
        <dsp:cNvSpPr/>
      </dsp:nvSpPr>
      <dsp:spPr>
        <a:xfrm rot="5400000">
          <a:off x="1737204" y="-528647"/>
          <a:ext cx="273357" cy="3158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43850"/>
              <a:satOff val="11478"/>
              <a:lumOff val="-1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3">
                  <a:lumMod val="75000"/>
                </a:schemeClr>
              </a:solidFill>
            </a:rPr>
            <a:t>безопасный материал</a:t>
          </a:r>
          <a:endParaRPr lang="ru-RU" sz="10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294385" y="927516"/>
        <a:ext cx="3145652" cy="246669"/>
      </dsp:txXfrm>
    </dsp:sp>
    <dsp:sp modelId="{133C833D-8BC0-40AA-B6EB-2A82BF1D6144}">
      <dsp:nvSpPr>
        <dsp:cNvPr id="0" name=""/>
        <dsp:cNvSpPr/>
      </dsp:nvSpPr>
      <dsp:spPr>
        <a:xfrm rot="5400000">
          <a:off x="-63082" y="1281932"/>
          <a:ext cx="420550" cy="294385"/>
        </a:xfrm>
        <a:prstGeom prst="chevron">
          <a:avLst/>
        </a:prstGeom>
        <a:solidFill>
          <a:schemeClr val="accent2">
            <a:hueOff val="325133"/>
            <a:satOff val="15304"/>
            <a:lumOff val="-14746"/>
            <a:alphaOff val="0"/>
          </a:schemeClr>
        </a:solidFill>
        <a:ln w="25400" cap="flat" cmpd="sng" algn="ctr">
          <a:solidFill>
            <a:schemeClr val="accent2">
              <a:hueOff val="325133"/>
              <a:satOff val="15304"/>
              <a:lumOff val="-14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-5400000">
        <a:off x="1" y="1366043"/>
        <a:ext cx="294385" cy="126165"/>
      </dsp:txXfrm>
    </dsp:sp>
    <dsp:sp modelId="{D404E623-72DA-4AEA-8E71-C4BB26E1D484}">
      <dsp:nvSpPr>
        <dsp:cNvPr id="0" name=""/>
        <dsp:cNvSpPr/>
      </dsp:nvSpPr>
      <dsp:spPr>
        <a:xfrm rot="5400000">
          <a:off x="1737204" y="-223968"/>
          <a:ext cx="273357" cy="3158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25133"/>
              <a:satOff val="15304"/>
              <a:lumOff val="-14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3">
                  <a:lumMod val="75000"/>
                </a:schemeClr>
              </a:solidFill>
            </a:rPr>
            <a:t>устойчив к воздействию химических веществ</a:t>
          </a:r>
          <a:endParaRPr lang="ru-RU" sz="10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294385" y="1232195"/>
        <a:ext cx="3145652" cy="246669"/>
      </dsp:txXfrm>
    </dsp:sp>
    <dsp:sp modelId="{CD93871B-72E7-4138-9453-4026EF962BBD}">
      <dsp:nvSpPr>
        <dsp:cNvPr id="0" name=""/>
        <dsp:cNvSpPr/>
      </dsp:nvSpPr>
      <dsp:spPr>
        <a:xfrm rot="5400000">
          <a:off x="-63082" y="1586611"/>
          <a:ext cx="420550" cy="294385"/>
        </a:xfrm>
        <a:prstGeom prst="chevron">
          <a:avLst/>
        </a:prstGeom>
        <a:solidFill>
          <a:schemeClr val="accent2">
            <a:hueOff val="406416"/>
            <a:satOff val="19130"/>
            <a:lumOff val="-18432"/>
            <a:alphaOff val="0"/>
          </a:schemeClr>
        </a:solidFill>
        <a:ln w="25400" cap="flat" cmpd="sng" algn="ctr">
          <a:solidFill>
            <a:schemeClr val="accent2">
              <a:hueOff val="406416"/>
              <a:satOff val="19130"/>
              <a:lumOff val="-1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-5400000">
        <a:off x="1" y="1670722"/>
        <a:ext cx="294385" cy="126165"/>
      </dsp:txXfrm>
    </dsp:sp>
    <dsp:sp modelId="{66012187-23FD-41D4-871D-227F289C5997}">
      <dsp:nvSpPr>
        <dsp:cNvPr id="0" name=""/>
        <dsp:cNvSpPr/>
      </dsp:nvSpPr>
      <dsp:spPr>
        <a:xfrm rot="5400000">
          <a:off x="1737204" y="80709"/>
          <a:ext cx="273357" cy="3158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06416"/>
              <a:satOff val="19130"/>
              <a:lumOff val="-1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3">
                  <a:lumMod val="75000"/>
                </a:schemeClr>
              </a:solidFill>
            </a:rPr>
            <a:t>не подвержен гниению</a:t>
          </a:r>
          <a:endParaRPr lang="ru-RU" sz="10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294385" y="1536872"/>
        <a:ext cx="3145652" cy="246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FA9BF-A19C-439C-9E93-89CC45C63199}">
      <dsp:nvSpPr>
        <dsp:cNvPr id="0" name=""/>
        <dsp:cNvSpPr/>
      </dsp:nvSpPr>
      <dsp:spPr>
        <a:xfrm>
          <a:off x="1" y="0"/>
          <a:ext cx="2784943" cy="25202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2015</a:t>
          </a:r>
          <a:endParaRPr lang="ru-RU" sz="1300" kern="1200" dirty="0"/>
        </a:p>
      </dsp:txBody>
      <dsp:txXfrm>
        <a:off x="1" y="0"/>
        <a:ext cx="2721936" cy="252028"/>
      </dsp:txXfrm>
    </dsp:sp>
    <dsp:sp modelId="{B41BC939-564F-418C-85CA-25D00165F30E}">
      <dsp:nvSpPr>
        <dsp:cNvPr id="0" name=""/>
        <dsp:cNvSpPr/>
      </dsp:nvSpPr>
      <dsp:spPr>
        <a:xfrm>
          <a:off x="2521199" y="0"/>
          <a:ext cx="3170180" cy="252028"/>
        </a:xfrm>
        <a:prstGeom prst="chevron">
          <a:avLst/>
        </a:prstGeom>
        <a:solidFill>
          <a:schemeClr val="accent2">
            <a:hueOff val="203208"/>
            <a:satOff val="9565"/>
            <a:lumOff val="-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2016</a:t>
          </a:r>
          <a:endParaRPr lang="ru-RU" sz="1300" kern="1200" dirty="0"/>
        </a:p>
      </dsp:txBody>
      <dsp:txXfrm>
        <a:off x="2647213" y="0"/>
        <a:ext cx="2918152" cy="252028"/>
      </dsp:txXfrm>
    </dsp:sp>
    <dsp:sp modelId="{7D47D8E0-9DA7-45C9-8C37-43172010FEC4}">
      <dsp:nvSpPr>
        <dsp:cNvPr id="0" name=""/>
        <dsp:cNvSpPr/>
      </dsp:nvSpPr>
      <dsp:spPr>
        <a:xfrm>
          <a:off x="5166402" y="0"/>
          <a:ext cx="952810" cy="252028"/>
        </a:xfrm>
        <a:prstGeom prst="chevron">
          <a:avLst/>
        </a:prstGeom>
        <a:solidFill>
          <a:schemeClr val="accent2">
            <a:hueOff val="406416"/>
            <a:satOff val="19130"/>
            <a:lumOff val="-1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2017</a:t>
          </a:r>
          <a:endParaRPr lang="ru-RU" sz="1300" kern="1200" dirty="0"/>
        </a:p>
      </dsp:txBody>
      <dsp:txXfrm>
        <a:off x="5292416" y="0"/>
        <a:ext cx="700782" cy="252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597CE-8A08-4A43-819E-FEE14C18DB62}">
      <dsp:nvSpPr>
        <dsp:cNvPr id="0" name=""/>
        <dsp:cNvSpPr/>
      </dsp:nvSpPr>
      <dsp:spPr>
        <a:xfrm>
          <a:off x="-6145434" y="-940495"/>
          <a:ext cx="7317595" cy="7317595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3E5EF-937F-4B00-A563-078A3D80F97F}">
      <dsp:nvSpPr>
        <dsp:cNvPr id="0" name=""/>
        <dsp:cNvSpPr/>
      </dsp:nvSpPr>
      <dsp:spPr>
        <a:xfrm>
          <a:off x="754600" y="457321"/>
          <a:ext cx="7919346" cy="12599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061" tIns="30480" rIns="108000" bIns="304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/>
            <a:t>Повышение температуры грунтов оснований песчаных насыпей обусловлено влиянием высокой снегозаносимости промышленных площадок и последующей инфильтрацией талых вод в насыпной грунт.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/>
            <a:t>Для решения этой проблемы необходимо обязательное проектирование инженерной защиты площадок от обводнения, а также применение гидроизоляционных материалов при инженерной подготовке территории.</a:t>
          </a:r>
          <a:endParaRPr lang="ru-RU" sz="1200" b="1" kern="1200" dirty="0"/>
        </a:p>
      </dsp:txBody>
      <dsp:txXfrm>
        <a:off x="754600" y="457321"/>
        <a:ext cx="7919346" cy="1259998"/>
      </dsp:txXfrm>
    </dsp:sp>
    <dsp:sp modelId="{EF920FCB-8165-4E50-8E3B-DF869A5CC65F}">
      <dsp:nvSpPr>
        <dsp:cNvPr id="0" name=""/>
        <dsp:cNvSpPr/>
      </dsp:nvSpPr>
      <dsp:spPr>
        <a:xfrm>
          <a:off x="75025" y="407745"/>
          <a:ext cx="1359151" cy="1359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24B33-375C-4821-8A90-D7051BD7C137}">
      <dsp:nvSpPr>
        <dsp:cNvPr id="0" name=""/>
        <dsp:cNvSpPr/>
      </dsp:nvSpPr>
      <dsp:spPr>
        <a:xfrm>
          <a:off x="1149841" y="2088302"/>
          <a:ext cx="7524105" cy="1259998"/>
        </a:xfrm>
        <a:prstGeom prst="rect">
          <a:avLst/>
        </a:prstGeom>
        <a:solidFill>
          <a:schemeClr val="accent2">
            <a:hueOff val="203208"/>
            <a:satOff val="9565"/>
            <a:lumOff val="-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061" tIns="30480" rIns="10800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Расчетами доказана эффективность применения прослойки из Теплонита, которая препятствует инфильтрации талых вод в насыпь, что ускоряет стабилизацию температурного режима грунтов оснований.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Данное решение позволяет сократить затраты на отсыпку площадки песком, транспорт, закупку стальных труб за счет уменьшения длины свай. Экономический эффект составил 1780,8 тыс. руб. из расчета на одну кустовую площадку. </a:t>
          </a:r>
          <a:endParaRPr lang="ru-RU" sz="1200" b="1" kern="1200" dirty="0"/>
        </a:p>
      </dsp:txBody>
      <dsp:txXfrm>
        <a:off x="1149841" y="2088302"/>
        <a:ext cx="7524105" cy="1259998"/>
      </dsp:txXfrm>
    </dsp:sp>
    <dsp:sp modelId="{1B17A8A2-1951-4EFD-8644-92C07D897366}">
      <dsp:nvSpPr>
        <dsp:cNvPr id="0" name=""/>
        <dsp:cNvSpPr/>
      </dsp:nvSpPr>
      <dsp:spPr>
        <a:xfrm>
          <a:off x="470266" y="2038726"/>
          <a:ext cx="1359151" cy="1359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03208"/>
              <a:satOff val="9565"/>
              <a:lumOff val="-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0DC59-F1AB-417F-8C4C-FFDECC113A20}">
      <dsp:nvSpPr>
        <dsp:cNvPr id="0" name=""/>
        <dsp:cNvSpPr/>
      </dsp:nvSpPr>
      <dsp:spPr>
        <a:xfrm>
          <a:off x="754600" y="3665282"/>
          <a:ext cx="7919346" cy="1368001"/>
        </a:xfrm>
        <a:prstGeom prst="rect">
          <a:avLst/>
        </a:prstGeom>
        <a:solidFill>
          <a:schemeClr val="accent2">
            <a:hueOff val="406416"/>
            <a:satOff val="19130"/>
            <a:lumOff val="-1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061" tIns="30480" rIns="10800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Рекомендации:</a:t>
          </a:r>
          <a:endParaRPr lang="ru-RU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200" b="1" kern="1200" dirty="0" smtClean="0"/>
            <a:t>- провести ОПИ данного решения для подтверждения его эффективности на площадках Восточно-Мессояхского месторождения;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200" b="1" kern="1200" dirty="0" smtClean="0"/>
            <a:t>- для трубопроводов подземной прокладки на участках, подверженных скоплению поверхностных вод, предусмотреть укладку слоя Теплонита в верхней части траншеи по всей ее ширине, чтобы исключить инфильтрацию талых вод в грунты обратной засыпки и повышение температуры грунтов основания.</a:t>
          </a:r>
          <a:endParaRPr lang="ru-RU" sz="1200" b="1" kern="1200" dirty="0"/>
        </a:p>
      </dsp:txBody>
      <dsp:txXfrm>
        <a:off x="754600" y="3665282"/>
        <a:ext cx="7919346" cy="1368001"/>
      </dsp:txXfrm>
    </dsp:sp>
    <dsp:sp modelId="{46B07CA3-0999-45F3-93F0-A54231A04379}">
      <dsp:nvSpPr>
        <dsp:cNvPr id="0" name=""/>
        <dsp:cNvSpPr/>
      </dsp:nvSpPr>
      <dsp:spPr>
        <a:xfrm>
          <a:off x="75025" y="3669707"/>
          <a:ext cx="1359151" cy="1359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06416"/>
              <a:satOff val="19130"/>
              <a:lumOff val="-1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0.14882</cdr:x>
      <cdr:y>0.17814</cdr:y>
    </cdr:from>
    <cdr:to>
      <cdr:x>0.25789</cdr:x>
      <cdr:y>0.30187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2504" y="576064"/>
          <a:ext cx="720093" cy="4001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pPr algn="ctr">
            <a:spcBef>
              <a:spcPts val="800"/>
            </a:spcBef>
          </a:pP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50 %</a:t>
          </a:r>
        </a:p>
      </cdr:txBody>
    </cdr:sp>
  </cdr:relSizeAnchor>
  <cdr:relSizeAnchor xmlns:cdr="http://schemas.openxmlformats.org/drawingml/2006/chartDrawing">
    <cdr:from>
      <cdr:x>0.30742</cdr:x>
      <cdr:y>0.37855</cdr:y>
    </cdr:from>
    <cdr:to>
      <cdr:x>0.38232</cdr:x>
      <cdr:y>0.46087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29612" y="1224136"/>
          <a:ext cx="494499" cy="2662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800"/>
            </a:spcBef>
          </a:pP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35 %</a:t>
          </a:r>
        </a:p>
      </cdr:txBody>
    </cdr:sp>
  </cdr:relSizeAnchor>
  <cdr:relSizeAnchor xmlns:cdr="http://schemas.openxmlformats.org/drawingml/2006/chartDrawing">
    <cdr:from>
      <cdr:x>0.45308</cdr:x>
      <cdr:y>0.57375</cdr:y>
    </cdr:from>
    <cdr:to>
      <cdr:x>0.52798</cdr:x>
      <cdr:y>0.65607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91309" y="1855361"/>
          <a:ext cx="494498" cy="2662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800"/>
            </a:spcBef>
          </a:pPr>
          <a:r>
            <a: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0 %</a:t>
          </a:r>
        </a:p>
      </cdr:txBody>
    </cdr:sp>
  </cdr:relSizeAnchor>
  <cdr:relSizeAnchor xmlns:cdr="http://schemas.openxmlformats.org/drawingml/2006/chartDrawing">
    <cdr:from>
      <cdr:x>0.49829</cdr:x>
      <cdr:y>0.77315</cdr:y>
    </cdr:from>
    <cdr:to>
      <cdr:x>0.51116</cdr:x>
      <cdr:y>0.89688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289752" y="2500176"/>
          <a:ext cx="8496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lIns="0" r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800"/>
            </a:spcBef>
          </a:pPr>
          <a:r>
            <a:rPr lang="en-US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endParaRPr lang="ru-RU" sz="20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D51C6-65B1-48A4-9851-09C7C9027316}" type="datetimeFigureOut">
              <a:rPr lang="ru-RU" smtClean="0"/>
              <a:t>25.04.2018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A137A-AAA5-4B60-B490-BD17C28309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137A-AAA5-4B60-B490-BD17C283091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46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137A-AAA5-4B60-B490-BD17C283091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137A-AAA5-4B60-B490-BD17C283091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137A-AAA5-4B60-B490-BD17C283091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137A-AAA5-4B60-B490-BD17C283091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137A-AAA5-4B60-B490-BD17C283091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TitleSlid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57662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41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9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11" name="TitleLogoRus"/>
          <p:cNvGrpSpPr>
            <a:grpSpLocks noChangeAspect="1"/>
          </p:cNvGrpSpPr>
          <p:nvPr/>
        </p:nvGrpSpPr>
        <p:grpSpPr bwMode="auto">
          <a:xfrm>
            <a:off x="7884368" y="5886796"/>
            <a:ext cx="957932" cy="452631"/>
            <a:chOff x="264" y="1159"/>
            <a:chExt cx="3492" cy="1650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3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</p:grpSp>
      <p:sp>
        <p:nvSpPr>
          <p:cNvPr id="25" name="TitleLogoEng" hidden="1"/>
          <p:cNvSpPr>
            <a:spLocks noEditPoints="1"/>
          </p:cNvSpPr>
          <p:nvPr/>
        </p:nvSpPr>
        <p:spPr bwMode="auto">
          <a:xfrm>
            <a:off x="7869333" y="5885827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79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4797425"/>
            <a:ext cx="8569325" cy="1543050"/>
          </a:xfrm>
        </p:spPr>
        <p:txBody>
          <a:bodyPr anchor="t">
            <a:noAutofit/>
          </a:bodyPr>
          <a:lstStyle>
            <a:lvl1pPr algn="ctr">
              <a:spcBef>
                <a:spcPts val="0"/>
              </a:spcBef>
              <a:defRPr sz="2200" b="0" baseline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4"/>
            <a:ext cx="8569325" cy="28082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992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260350"/>
            <a:ext cx="8569324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9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9" y="260350"/>
            <a:ext cx="8569324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9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4716463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>
            <a:off x="324008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>
            <a:off x="619283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7" y="3911600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7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9325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96856" y="1268759"/>
            <a:ext cx="4159807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 baseline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8925" y="1268412"/>
            <a:ext cx="4156075" cy="50768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4716463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цветным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57662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41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9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11" name="TitleLogoRus"/>
          <p:cNvGrpSpPr>
            <a:grpSpLocks noChangeAspect="1"/>
          </p:cNvGrpSpPr>
          <p:nvPr/>
        </p:nvGrpSpPr>
        <p:grpSpPr bwMode="auto">
          <a:xfrm>
            <a:off x="7884368" y="5886796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3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rgbClr val="3C3C3C"/>
                </a:solidFill>
              </a:endParaRPr>
            </a:p>
          </p:txBody>
        </p:sp>
      </p:grpSp>
      <p:sp>
        <p:nvSpPr>
          <p:cNvPr id="25" name="TitleLogoEng" hidden="1"/>
          <p:cNvSpPr>
            <a:spLocks noEditPoints="1"/>
          </p:cNvSpPr>
          <p:nvPr/>
        </p:nvSpPr>
        <p:spPr bwMode="auto">
          <a:xfrm>
            <a:off x="7869333" y="5885827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402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8130" y="3924300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35893" y="3924299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4299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96856" y="1268759"/>
            <a:ext cx="4150800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3055"/>
            <a:ext cx="4150800" cy="239484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5675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3824"/>
            <a:ext cx="4150800" cy="2411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9110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9110" y="3933824"/>
            <a:ext cx="4150800" cy="2411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040312" cy="50403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5616575" y="1268414"/>
            <a:ext cx="3240087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083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987020"/>
            <a:ext cx="5040312" cy="43558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1267003"/>
            <a:ext cx="5040745" cy="57600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 baseline="0"/>
            </a:lvl1pPr>
          </a:lstStyle>
          <a:p>
            <a:pPr lvl="0"/>
            <a:r>
              <a:rPr lang="ru-RU" dirty="0" smtClean="0"/>
              <a:t>Вставьте заголовок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7338" y="1931946"/>
            <a:ext cx="504074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8"/>
          </p:nvPr>
        </p:nvSpPr>
        <p:spPr>
          <a:xfrm>
            <a:off x="5616575" y="1268414"/>
            <a:ext cx="3240087" cy="33480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9"/>
          </p:nvPr>
        </p:nvSpPr>
        <p:spPr>
          <a:xfrm>
            <a:off x="5616575" y="4833938"/>
            <a:ext cx="3240087" cy="1511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1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2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2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5488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8569325" cy="5040312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67148" y="4545014"/>
            <a:ext cx="5581227" cy="1583418"/>
          </a:xfrm>
          <a:solidFill>
            <a:srgbClr val="FFFFFF">
              <a:alpha val="80000"/>
            </a:srgbClr>
          </a:solidFill>
        </p:spPr>
        <p:txBody>
          <a:bodyPr lIns="144000" tIns="108000" rIns="72000" bIns="72000">
            <a:noAutofit/>
          </a:bodyPr>
          <a:lstStyle>
            <a:lvl1pPr>
              <a:spcBef>
                <a:spcPts val="0"/>
              </a:spcBef>
              <a:defRPr sz="2200" b="0" baseline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2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87338" y="3429000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/>
          <p:cNvCxnSpPr/>
          <p:nvPr/>
        </p:nvCxnSpPr>
        <p:spPr>
          <a:xfrm>
            <a:off x="8566352" y="6522320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/>
          <p:cNvSpPr/>
          <p:nvPr/>
        </p:nvSpPr>
        <p:spPr>
          <a:xfrm>
            <a:off x="8633637" y="6469800"/>
            <a:ext cx="304660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r"/>
            <a:r>
              <a:rPr lang="ru-RU" sz="16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r"/>
            <a:r>
              <a:rPr lang="en-US" sz="1600" noProof="0" dirty="0" smtClean="0">
                <a:solidFill>
                  <a:schemeClr val="bg2"/>
                </a:solidFill>
              </a:rPr>
              <a:t>Gazprom neft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2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8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4157662" cy="3313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699000" y="1268413"/>
            <a:ext cx="4157663" cy="3313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4830564"/>
            <a:ext cx="4157662" cy="151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00" y="4830564"/>
            <a:ext cx="4157663" cy="151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9416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2681287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2" hasCustomPrompt="1"/>
          </p:nvPr>
        </p:nvSpPr>
        <p:spPr>
          <a:xfrm>
            <a:off x="3240088" y="1268413"/>
            <a:ext cx="2663825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3" hasCustomPrompt="1"/>
          </p:nvPr>
        </p:nvSpPr>
        <p:spPr>
          <a:xfrm>
            <a:off x="6175375" y="1268413"/>
            <a:ext cx="2681288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4833938"/>
            <a:ext cx="2681287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3240088" y="4833938"/>
            <a:ext cx="2663825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6" hasCustomPrompt="1"/>
          </p:nvPr>
        </p:nvSpPr>
        <p:spPr>
          <a:xfrm>
            <a:off x="6175375" y="4833938"/>
            <a:ext cx="2681288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 baseline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9118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блоков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2"/>
            <a:ext cx="4157662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051174"/>
            <a:ext cx="4157662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4833937"/>
            <a:ext cx="4157662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00" y="1268412"/>
            <a:ext cx="4157663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0" y="3051174"/>
            <a:ext cx="4157663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4833936"/>
            <a:ext cx="4157663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2915793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16463" y="2915793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7338" y="469855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16463" y="469855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0795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53545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586789"/>
            <a:ext cx="8569325" cy="10810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921121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254363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7338" y="2460167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7338" y="3794499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7338" y="5127743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425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38" y="1268413"/>
            <a:ext cx="5635625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40088" y="1988430"/>
            <a:ext cx="5616575" cy="334874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21038" y="1933356"/>
            <a:ext cx="5635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88" y="5589240"/>
            <a:ext cx="561657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2663825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920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589240"/>
            <a:ext cx="856932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5616575" cy="4105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175376" y="1268414"/>
            <a:ext cx="2681288" cy="4105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3428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588724"/>
            <a:ext cx="856932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8569325" cy="4105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6921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7200"/>
            <a:ext cx="4157662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1267200"/>
            <a:ext cx="4157663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9358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9000" y="1935862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38" y="1990936"/>
            <a:ext cx="4157662" cy="29883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00" y="1990936"/>
            <a:ext cx="4157663" cy="29883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5229200"/>
            <a:ext cx="4157662" cy="111603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smtClean="0"/>
              <a:t>Текст</a:t>
            </a:r>
            <a:endParaRPr lang="ru-RU" dirty="0" smtClean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5229200"/>
            <a:ext cx="4157663" cy="111603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smtClean="0"/>
              <a:t>Текст</a:t>
            </a:r>
            <a:endParaRPr lang="ru-RU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429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2681287" cy="2413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  <a:lvl2pPr>
              <a:defRPr sz="2200" b="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2" hasCustomPrompt="1"/>
          </p:nvPr>
        </p:nvSpPr>
        <p:spPr>
          <a:xfrm>
            <a:off x="287338" y="3933825"/>
            <a:ext cx="2681287" cy="24034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3239852" y="1268413"/>
            <a:ext cx="5616811" cy="24129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>
            <a:off x="3239852" y="3924301"/>
            <a:ext cx="5616811" cy="24129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6386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 hasCustomPrompt="1"/>
          </p:nvPr>
        </p:nvSpPr>
        <p:spPr>
          <a:xfrm>
            <a:off x="287053" y="1268413"/>
            <a:ext cx="2681566" cy="1765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284983"/>
            <a:ext cx="2681287" cy="3060255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3239852" y="1268413"/>
            <a:ext cx="5616811" cy="5068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83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66352" y="6522320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633637" y="6469800"/>
            <a:ext cx="304660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r"/>
            <a:r>
              <a:rPr lang="ru-RU" sz="16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r"/>
            <a:r>
              <a:rPr lang="en-US" sz="1600" noProof="0" dirty="0" smtClean="0">
                <a:solidFill>
                  <a:schemeClr val="bg2"/>
                </a:solidFill>
              </a:rPr>
              <a:t>Gazprom neft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10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1512887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35202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78302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6" hasCustomPrompt="1"/>
          </p:nvPr>
        </p:nvSpPr>
        <p:spPr>
          <a:xfrm>
            <a:off x="3235201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7" hasCustomPrompt="1"/>
          </p:nvPr>
        </p:nvSpPr>
        <p:spPr>
          <a:xfrm>
            <a:off x="6178301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2564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988095"/>
            <a:ext cx="4157662" cy="2592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4699000" y="1988095"/>
            <a:ext cx="4157663" cy="2592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1268413"/>
            <a:ext cx="4140200" cy="5688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0" y="1268413"/>
            <a:ext cx="4157663" cy="568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5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73161" y="4833938"/>
            <a:ext cx="8583501" cy="15113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98663" y="1927131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0"/>
          <p:cNvCxnSpPr/>
          <p:nvPr/>
        </p:nvCxnSpPr>
        <p:spPr>
          <a:xfrm>
            <a:off x="287338" y="1927131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1390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538"/>
            <a:ext cx="5616576" cy="568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175375" y="1268421"/>
            <a:ext cx="2681288" cy="56976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7338" y="1933481"/>
            <a:ext cx="561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72992" y="1927131"/>
            <a:ext cx="268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12"/>
          <p:cNvSpPr>
            <a:spLocks noGrp="1"/>
          </p:cNvSpPr>
          <p:nvPr>
            <p:ph sz="quarter" idx="13" hasCustomPrompt="1"/>
          </p:nvPr>
        </p:nvSpPr>
        <p:spPr>
          <a:xfrm>
            <a:off x="287338" y="1988556"/>
            <a:ext cx="5616576" cy="4354302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4" hasCustomPrompt="1"/>
          </p:nvPr>
        </p:nvSpPr>
        <p:spPr>
          <a:xfrm>
            <a:off x="6175375" y="1982205"/>
            <a:ext cx="2681287" cy="4360651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290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287524" y="260350"/>
            <a:ext cx="8569657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1" name="ContentsTitle5" hidden="1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2" name="line5" hidden="1"/>
          <p:cNvCxnSpPr/>
          <p:nvPr/>
        </p:nvCxnSpPr>
        <p:spPr>
          <a:xfrm>
            <a:off x="297656" y="290587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ontentsNumber5" hidden="1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4" name="ContentsTitle3">
            <a:hlinkClick r:id="" action="ppaction://noaction"/>
          </p:cNvPr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/>
          </a:p>
        </p:txBody>
      </p:sp>
      <p:cxnSp>
        <p:nvCxnSpPr>
          <p:cNvPr id="85" name="line3"/>
          <p:cNvCxnSpPr/>
          <p:nvPr/>
        </p:nvCxnSpPr>
        <p:spPr>
          <a:xfrm>
            <a:off x="297656" y="221804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ontentsNumber3">
            <a:hlinkClick r:id="" action="ppaction://noaction"/>
          </p:cNvPr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7" name="ContentsTitle4" hidden="1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8" name="line4" hidden="1"/>
          <p:cNvCxnSpPr/>
          <p:nvPr/>
        </p:nvCxnSpPr>
        <p:spPr>
          <a:xfrm>
            <a:off x="297656" y="256196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sNumber4" hidden="1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0" name="ContentsTitle6" hidden="1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91" name="line6" hidden="1"/>
          <p:cNvCxnSpPr/>
          <p:nvPr/>
        </p:nvCxnSpPr>
        <p:spPr>
          <a:xfrm>
            <a:off x="297656" y="324979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sNumber6" hidden="1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3" name="ContentsTitle2">
            <a:hlinkClick r:id="rId2" action="ppaction://hlinksldjump"/>
          </p:cNvPr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/>
          </a:p>
        </p:txBody>
      </p:sp>
      <p:cxnSp>
        <p:nvCxnSpPr>
          <p:cNvPr id="94" name="line2"/>
          <p:cNvCxnSpPr/>
          <p:nvPr/>
        </p:nvCxnSpPr>
        <p:spPr>
          <a:xfrm>
            <a:off x="297656" y="187413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sNumber2">
            <a:hlinkClick r:id="rId2" action="ppaction://hlinksldjump"/>
          </p:cNvPr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6" name="ContentsTitle7" hidden="1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97" name="ContentsNumber7" hidden="1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cxnSp>
        <p:nvCxnSpPr>
          <p:cNvPr id="98" name="line7" hidden="1"/>
          <p:cNvCxnSpPr/>
          <p:nvPr/>
        </p:nvCxnSpPr>
        <p:spPr>
          <a:xfrm>
            <a:off x="297656" y="359371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sTitle8" hidden="1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0" name="line8" hidden="1"/>
          <p:cNvCxnSpPr/>
          <p:nvPr/>
        </p:nvCxnSpPr>
        <p:spPr>
          <a:xfrm>
            <a:off x="297656" y="393762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ontentsNumber8" hidden="1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02" name="ContentsTitle13" hidden="1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3" name="line13" hidden="1"/>
          <p:cNvCxnSpPr/>
          <p:nvPr/>
        </p:nvCxnSpPr>
        <p:spPr>
          <a:xfrm>
            <a:off x="297656" y="565720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sNumber13" hidden="1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05" name="ContentsTitle11" hidden="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6" name="line11" hidden="1"/>
          <p:cNvCxnSpPr/>
          <p:nvPr/>
        </p:nvCxnSpPr>
        <p:spPr>
          <a:xfrm>
            <a:off x="297656" y="496937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ontentsNumber11" hidden="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08" name="ContentsTitle15" hidden="1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9" name="line15" hidden="1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ontentsNumber15" hidden="1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11" name="ContentsTitle12" hidden="1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12" name="line12" hidden="1"/>
          <p:cNvCxnSpPr/>
          <p:nvPr/>
        </p:nvCxnSpPr>
        <p:spPr>
          <a:xfrm>
            <a:off x="297656" y="531329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ntentsNumber12" hidden="1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14" name="ContentsTitle9" hidden="1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115" name="line9" hidden="1"/>
          <p:cNvCxnSpPr/>
          <p:nvPr/>
        </p:nvCxnSpPr>
        <p:spPr>
          <a:xfrm>
            <a:off x="297656" y="428154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ontentsNumber9" hidden="1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17" name="ContentsTitle14" hidden="1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18" name="line14" hidden="1"/>
          <p:cNvCxnSpPr/>
          <p:nvPr/>
        </p:nvCxnSpPr>
        <p:spPr>
          <a:xfrm>
            <a:off x="297656" y="600112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ontentsNumber14" hidden="1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20" name="ContentsTitle10" hidden="1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121" name="line10" hidden="1"/>
          <p:cNvCxnSpPr/>
          <p:nvPr/>
        </p:nvCxnSpPr>
        <p:spPr>
          <a:xfrm>
            <a:off x="297656" y="462545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ontentsNumber10" hidden="1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46" name="ContentsTitle1">
            <a:hlinkClick r:id="rId3" action="ppaction://hlinksldjump"/>
          </p:cNvPr>
          <p:cNvSpPr txBox="1"/>
          <p:nvPr/>
        </p:nvSpPr>
        <p:spPr>
          <a:xfrm>
            <a:off x="641276" y="1298289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/>
          </a:p>
        </p:txBody>
      </p:sp>
      <p:cxnSp>
        <p:nvCxnSpPr>
          <p:cNvPr id="47" name="line1"/>
          <p:cNvCxnSpPr/>
          <p:nvPr/>
        </p:nvCxnSpPr>
        <p:spPr>
          <a:xfrm>
            <a:off x="297656" y="153021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sNumber1">
            <a:hlinkClick r:id="rId3" action="ppaction://hlinksldjump"/>
          </p:cNvPr>
          <p:cNvSpPr txBox="1"/>
          <p:nvPr/>
        </p:nvSpPr>
        <p:spPr>
          <a:xfrm>
            <a:off x="287524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49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0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51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52" name="Number5" hidden="1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3" name="Number6" hidden="1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4" name="Number7" hidden="1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5" name="Number8" hidden="1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6" name="Number4" hidden="1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7" name="Number9" hidden="1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8" name="Number10" hidden="1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9" name="Number11" hidden="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0" name="Number12" hidden="1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Number13" hidden="1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2" name="Number14" hidden="1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3" name="Number15" hidden="1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26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3"/>
            <a:ext cx="85693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702630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260350"/>
            <a:ext cx="8569324" cy="6084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4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3911600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4"/>
            <a:ext cx="8560316" cy="5060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7656" y="1042103"/>
            <a:ext cx="85590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566352" y="6522318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33636" y="6469798"/>
            <a:ext cx="510363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r"/>
            <a:r>
              <a:rPr lang="ru-RU" sz="16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r"/>
            <a:r>
              <a:rPr lang="en-US" sz="1600" noProof="0" dirty="0" smtClean="0">
                <a:solidFill>
                  <a:schemeClr val="bg2"/>
                </a:solidFill>
              </a:rPr>
              <a:t>Gazprom neft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marR="0" indent="-265113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667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oskonina.EA@tmn.gazprom-neft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8.wdp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2.png"/><Relationship Id="rId10" Type="http://schemas.openxmlformats.org/officeDocument/2006/relationships/diagramLayout" Target="../diagrams/layout3.xml"/><Relationship Id="rId4" Type="http://schemas.microsoft.com/office/2007/relationships/hdphoto" Target="../media/hdphoto7.wdp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1.wdp"/><Relationship Id="rId11" Type="http://schemas.openxmlformats.org/officeDocument/2006/relationships/diagramData" Target="../diagrams/data4.xml"/><Relationship Id="rId5" Type="http://schemas.openxmlformats.org/officeDocument/2006/relationships/image" Target="../media/image16.jpeg"/><Relationship Id="rId15" Type="http://schemas.microsoft.com/office/2007/relationships/diagramDrawing" Target="../diagrams/drawing4.xml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8.jpeg"/><Relationship Id="rId14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chart" Target="../charts/chart3.xml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chart" Target="../charts/chart4.xml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lin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Стабилизация </a:t>
            </a:r>
            <a:r>
              <a:rPr lang="ru-RU" dirty="0"/>
              <a:t>температурного режима грунтов </a:t>
            </a:r>
            <a:r>
              <a:rPr lang="ru-RU" dirty="0" smtClean="0"/>
              <a:t>оснований путем применения прослойки из Теплонита в теле насыпи</a:t>
            </a:r>
            <a:endParaRPr lang="ru-RU" dirty="0"/>
          </a:p>
        </p:txBody>
      </p:sp>
      <p:sp>
        <p:nvSpPr>
          <p:cNvPr id="4" name="Enterprise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АО «МЕССОЯХАНЕФТЕГАЗ»</a:t>
            </a:r>
            <a:endParaRPr lang="ru-RU" dirty="0"/>
          </a:p>
        </p:txBody>
      </p:sp>
      <p:sp>
        <p:nvSpPr>
          <p:cNvPr id="8" name="Unit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Блок ГИ Отдел по геотехническому мониторингу</a:t>
            </a:r>
            <a:endParaRPr lang="ru-RU" dirty="0"/>
          </a:p>
        </p:txBody>
      </p:sp>
      <p:sp>
        <p:nvSpPr>
          <p:cNvPr id="9" name="Author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Посконина Елена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6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235258" y="768090"/>
            <a:ext cx="5588834" cy="324035"/>
          </a:xfrm>
        </p:spPr>
        <p:txBody>
          <a:bodyPr/>
          <a:lstStyle/>
          <a:p>
            <a:pPr indent="180975"/>
            <a:r>
              <a:rPr lang="ru-RU" sz="1400" b="0" dirty="0" smtClean="0"/>
              <a:t>(расчет выполнен на примере типовой кустовой площадки)</a:t>
            </a:r>
          </a:p>
          <a:p>
            <a:endParaRPr lang="ru-RU" sz="2000" b="0" dirty="0"/>
          </a:p>
          <a:p>
            <a:endParaRPr lang="ru-RU" sz="20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487" y="104034"/>
            <a:ext cx="8478709" cy="607021"/>
          </a:xfrm>
        </p:spPr>
        <p:txBody>
          <a:bodyPr/>
          <a:lstStyle/>
          <a:p>
            <a:r>
              <a:rPr lang="ru-RU" sz="2400" dirty="0" smtClean="0">
                <a:latin typeface="Arial" charset="0"/>
              </a:rPr>
              <a:t>Экономическая целесообразность предложения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23045"/>
              </p:ext>
            </p:extLst>
          </p:nvPr>
        </p:nvGraphicFramePr>
        <p:xfrm>
          <a:off x="387488" y="1160748"/>
          <a:ext cx="7578256" cy="48725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32048"/>
                <a:gridCol w="2393680"/>
                <a:gridCol w="657528"/>
                <a:gridCol w="1800000"/>
                <a:gridCol w="765000"/>
                <a:gridCol w="765000"/>
                <a:gridCol w="765000"/>
              </a:tblGrid>
              <a:tr h="259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Показатель эффективности</a:t>
                      </a:r>
                      <a:endParaRPr lang="ru-RU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Методика расчета</a:t>
                      </a:r>
                      <a:endParaRPr lang="ru-RU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Пороговые значения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Norma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Насыпь</a:t>
                      </a:r>
                      <a:r>
                        <a:rPr lang="ru-RU" sz="1200" baseline="0" dirty="0" smtClean="0"/>
                        <a:t> высотой</a:t>
                      </a:r>
                      <a:r>
                        <a:rPr lang="ru-RU" sz="1200" dirty="0" smtClean="0"/>
                        <a:t> 3 м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 песка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33900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 металлических труб</a:t>
                      </a:r>
                      <a:r>
                        <a:rPr lang="ru-RU" sz="1200" b="1" dirty="0" smtClean="0"/>
                        <a:t>*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325х8 мм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п.м.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219х8 мм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п.м.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159х6 мм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п.м.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Насыпь </a:t>
                      </a:r>
                      <a:r>
                        <a:rPr lang="ru-RU" sz="1200" baseline="0" dirty="0" smtClean="0"/>
                        <a:t>высотой</a:t>
                      </a:r>
                      <a:r>
                        <a:rPr lang="ru-RU" sz="1200" dirty="0" smtClean="0"/>
                        <a:t> 2 м</a:t>
                      </a:r>
                      <a:r>
                        <a:rPr lang="ru-RU" sz="1200" baseline="0" dirty="0" smtClean="0"/>
                        <a:t> с</a:t>
                      </a:r>
                      <a:r>
                        <a:rPr lang="ru-RU" sz="1200" dirty="0" smtClean="0"/>
                        <a:t> прослойкой из Теплонита 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 песка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22600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 металлических труб: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325х8 мм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п.м.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219х8 мм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п.м.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159х6 мм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п.м.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</a:t>
                      </a:r>
                      <a:r>
                        <a:rPr lang="ru-RU" sz="1200" baseline="0" dirty="0" smtClean="0"/>
                        <a:t> Теплонита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endParaRPr lang="ru-RU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04" y="6101891"/>
            <a:ext cx="693350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200" b="1" dirty="0" smtClean="0"/>
              <a:t>*</a:t>
            </a:r>
            <a:r>
              <a:rPr lang="ru-RU" sz="1200" dirty="0" smtClean="0"/>
              <a:t> При расчете несущей способности фундамента длина свай в теле насыпи </a:t>
            </a:r>
            <a:r>
              <a:rPr lang="ru-RU" sz="1200" b="1" dirty="0" smtClean="0">
                <a:solidFill>
                  <a:schemeClr val="accent1"/>
                </a:solidFill>
              </a:rPr>
              <a:t>НЕ УЧИТЫВАЕТСЯ.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34642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162" y="260351"/>
            <a:ext cx="8569326" cy="396342"/>
          </a:xfrm>
        </p:spPr>
        <p:txBody>
          <a:bodyPr/>
          <a:lstStyle/>
          <a:p>
            <a:r>
              <a:rPr lang="ru-RU" sz="2400" dirty="0">
                <a:latin typeface="Arial" charset="0"/>
              </a:rPr>
              <a:t>Экономическая целесообразность предложения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38477"/>
              </p:ext>
            </p:extLst>
          </p:nvPr>
        </p:nvGraphicFramePr>
        <p:xfrm>
          <a:off x="431352" y="1232756"/>
          <a:ext cx="8064896" cy="3523680"/>
        </p:xfrm>
        <a:graphic>
          <a:graphicData uri="http://schemas.openxmlformats.org/drawingml/2006/table">
            <a:tbl>
              <a:tblPr firstRow="1" lastCol="1">
                <a:tableStyleId>{F5AB1C69-6EDB-4FF4-983F-18BD219EF322}</a:tableStyleId>
              </a:tblPr>
              <a:tblGrid>
                <a:gridCol w="537660"/>
                <a:gridCol w="3136348"/>
                <a:gridCol w="2655266"/>
                <a:gridCol w="173562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Расчет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Результат,</a:t>
                      </a:r>
                    </a:p>
                    <a:p>
                      <a:pPr algn="ctr"/>
                      <a:r>
                        <a:rPr lang="ru-RU" sz="1200" dirty="0" smtClean="0"/>
                        <a:t>тыс. руб.</a:t>
                      </a:r>
                      <a:endParaRPr lang="ru-RU" sz="1200" dirty="0"/>
                    </a:p>
                  </a:txBody>
                  <a:tcPr anchor="ctr"/>
                </a:tc>
              </a:tr>
              <a:tr h="360000">
                <a:tc gridSpan="4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1. Расчет планируемого дохода после внедрения мероприятия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Уменьшение затрат на отсыпку площадки песком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(33900-22600) м</a:t>
                      </a:r>
                      <a:r>
                        <a:rPr lang="ru-RU" sz="1200" baseline="30000" dirty="0" smtClean="0"/>
                        <a:t>3</a:t>
                      </a:r>
                      <a:r>
                        <a:rPr lang="ru-RU" sz="1200" baseline="0" dirty="0" smtClean="0"/>
                        <a:t>·228,46 руб./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2581,6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Уменьшение затрат на закупку стальных труб</a:t>
                      </a:r>
                      <a:r>
                        <a:rPr lang="ru-RU" sz="1200" baseline="0" dirty="0" smtClean="0"/>
                        <a:t> за счет уменьшения длины свай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(8-7) м</a:t>
                      </a:r>
                      <a:r>
                        <a:rPr lang="ru-RU" sz="1200" baseline="0" dirty="0" smtClean="0"/>
                        <a:t>·</a:t>
                      </a:r>
                      <a:r>
                        <a:rPr lang="ru-RU" sz="1200" kern="1200" baseline="0" dirty="0" smtClean="0"/>
                        <a:t>2553,76</a:t>
                      </a:r>
                      <a:r>
                        <a:rPr lang="ru-RU" sz="1200" baseline="0" dirty="0" smtClean="0"/>
                        <a:t> руб./</a:t>
                      </a:r>
                      <a:r>
                        <a:rPr lang="ru-RU" sz="1200" dirty="0" smtClean="0"/>
                        <a:t>м+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dirty="0" smtClean="0"/>
                        <a:t>(1287-1147) </a:t>
                      </a:r>
                      <a:r>
                        <a:rPr lang="ru-RU" sz="1200" kern="1200" baseline="0" dirty="0" smtClean="0"/>
                        <a:t>м·1788,44 руб./м+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baseline="0" dirty="0" smtClean="0"/>
                        <a:t>(847-744) м·925,85 руб</a:t>
                      </a:r>
                      <a:r>
                        <a:rPr lang="ru-RU" sz="1200" baseline="0" dirty="0" smtClean="0"/>
                        <a:t>./</a:t>
                      </a:r>
                      <a:r>
                        <a:rPr lang="ru-RU" sz="1200" dirty="0" smtClean="0"/>
                        <a:t>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348,3</a:t>
                      </a:r>
                      <a:endParaRPr lang="ru-RU" sz="1200" b="0" dirty="0" smtClean="0"/>
                    </a:p>
                  </a:txBody>
                  <a:tcPr anchor="ctr"/>
                </a:tc>
              </a:tr>
              <a:tr h="360000">
                <a:tc gridSpan="4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2. Расчет расходной части на внедрение мероприятия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Затраты на закупку Теплонита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11300 м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baseline="0" dirty="0" smtClean="0"/>
                        <a:t>·101,69 руб./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endParaRPr lang="ru-RU" sz="12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1149,1</a:t>
                      </a:r>
                      <a:endParaRPr lang="ru-RU" sz="1200" b="0" dirty="0" smtClean="0"/>
                    </a:p>
                  </a:txBody>
                  <a:tcPr anchor="ctr"/>
                </a:tc>
              </a:tr>
              <a:tr h="360000">
                <a:tc gridSpan="4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3. Расчет экономического</a:t>
                      </a:r>
                      <a:r>
                        <a:rPr lang="ru-RU" sz="1200" baseline="0" dirty="0" smtClean="0"/>
                        <a:t> эффекта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3.1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Экономический эффект от внедрения мероприятия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/>
                        <a:t>2581,6+348,3-1149,1</a:t>
                      </a:r>
                      <a:endParaRPr lang="ru-RU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1780,8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85" y="4257092"/>
            <a:ext cx="14041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1"/>
          <p:cNvSpPr>
            <a:spLocks noGrp="1"/>
          </p:cNvSpPr>
          <p:nvPr>
            <p:ph sz="quarter" idx="11"/>
          </p:nvPr>
        </p:nvSpPr>
        <p:spPr>
          <a:xfrm>
            <a:off x="279123" y="768090"/>
            <a:ext cx="5588834" cy="324035"/>
          </a:xfrm>
        </p:spPr>
        <p:txBody>
          <a:bodyPr/>
          <a:lstStyle/>
          <a:p>
            <a:pPr indent="90488"/>
            <a:r>
              <a:rPr lang="ru-RU" sz="1400" b="0" dirty="0" smtClean="0"/>
              <a:t>(расчет выполнен на примере типовой кустовой площадки)</a:t>
            </a:r>
          </a:p>
          <a:p>
            <a:endParaRPr lang="ru-RU" sz="2000" b="0" dirty="0"/>
          </a:p>
          <a:p>
            <a:endParaRPr lang="ru-RU" sz="20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7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503548" y="260350"/>
            <a:ext cx="8353116" cy="605514"/>
          </a:xfrm>
        </p:spPr>
        <p:txBody>
          <a:bodyPr/>
          <a:lstStyle/>
          <a:p>
            <a:r>
              <a:rPr lang="ru-RU" sz="2400" dirty="0" smtClean="0">
                <a:solidFill>
                  <a:srgbClr val="004077"/>
                </a:solidFill>
                <a:latin typeface="Arial" charset="0"/>
              </a:rPr>
              <a:t>Выводы и рекомендации</a:t>
            </a:r>
            <a:endParaRPr lang="ru-RU" sz="2400" dirty="0">
              <a:solidFill>
                <a:srgbClr val="004077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8392780"/>
              </p:ext>
            </p:extLst>
          </p:nvPr>
        </p:nvGraphicFramePr>
        <p:xfrm>
          <a:off x="215516" y="908720"/>
          <a:ext cx="86769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514663"/>
              </p:ext>
            </p:extLst>
          </p:nvPr>
        </p:nvGraphicFramePr>
        <p:xfrm>
          <a:off x="251520" y="1088740"/>
          <a:ext cx="8748972" cy="543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30240" y="1732831"/>
            <a:ext cx="524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</a:t>
            </a:r>
            <a:endParaRPr lang="ru-RU" sz="4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7422" y="3392996"/>
            <a:ext cx="524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835" y="5028009"/>
            <a:ext cx="524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44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395536" y="260350"/>
            <a:ext cx="8461128" cy="605514"/>
          </a:xfrm>
        </p:spPr>
        <p:txBody>
          <a:bodyPr/>
          <a:lstStyle/>
          <a:p>
            <a:r>
              <a:rPr lang="ru-RU" sz="2400" dirty="0" smtClean="0">
                <a:solidFill>
                  <a:srgbClr val="004077"/>
                </a:solidFill>
                <a:latin typeface="Arial" charset="0"/>
              </a:rPr>
              <a:t>Контакты</a:t>
            </a:r>
            <a:endParaRPr lang="ru-RU" sz="2400" dirty="0">
              <a:solidFill>
                <a:srgbClr val="00407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32756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Посконина Елена Александровна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Главный специалист отдела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по геотехническому мониторингу</a:t>
            </a:r>
          </a:p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АО «МЕССОЯХАНЕФТЕГАЗ»</a:t>
            </a:r>
          </a:p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тел:+7 (3452) 522-190 (доб. 6967)</a:t>
            </a:r>
          </a:p>
          <a:p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Poskonina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.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EA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@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tmn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.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gazprom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-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neft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.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ru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8968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mplateSlide5">
    <p:bg>
      <p:bgPr>
        <a:blipFill dpi="0" rotWithShape="1">
          <a:blip r:embed="rId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/>
          <a:lstStyle/>
          <a:p>
            <a:r>
              <a:rPr lang="ru-RU" sz="2400" dirty="0">
                <a:solidFill>
                  <a:srgbClr val="004077"/>
                </a:solidFill>
                <a:latin typeface="Arial" charset="0"/>
              </a:rPr>
              <a:t>Цели </a:t>
            </a:r>
            <a:r>
              <a:rPr lang="ru-RU" sz="2400" dirty="0" smtClean="0">
                <a:solidFill>
                  <a:srgbClr val="004077"/>
                </a:solidFill>
                <a:latin typeface="Arial" charset="0"/>
              </a:rPr>
              <a:t>проекта</a:t>
            </a:r>
            <a:endParaRPr lang="ru-RU" sz="2400" dirty="0">
              <a:solidFill>
                <a:srgbClr val="004077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4857864"/>
              </p:ext>
            </p:extLst>
          </p:nvPr>
        </p:nvGraphicFramePr>
        <p:xfrm>
          <a:off x="251520" y="1124744"/>
          <a:ext cx="8496944" cy="500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475628" y="944724"/>
            <a:ext cx="7624764" cy="5184576"/>
            <a:chOff x="-2204888" y="2032629"/>
            <a:chExt cx="5104159" cy="4063336"/>
          </a:xfrm>
        </p:grpSpPr>
        <p:sp>
          <p:nvSpPr>
            <p:cNvPr id="12" name="Полилиния 11"/>
            <p:cNvSpPr/>
            <p:nvPr/>
          </p:nvSpPr>
          <p:spPr>
            <a:xfrm>
              <a:off x="-2204888" y="2032629"/>
              <a:ext cx="4736306" cy="430573"/>
            </a:xfrm>
            <a:custGeom>
              <a:avLst/>
              <a:gdLst>
                <a:gd name="connsiteX0" fmla="*/ 0 w 4736306"/>
                <a:gd name="connsiteY0" fmla="*/ 0 h 430573"/>
                <a:gd name="connsiteX1" fmla="*/ 4736306 w 4736306"/>
                <a:gd name="connsiteY1" fmla="*/ 0 h 430573"/>
                <a:gd name="connsiteX2" fmla="*/ 4736306 w 4736306"/>
                <a:gd name="connsiteY2" fmla="*/ 430573 h 430573"/>
                <a:gd name="connsiteX3" fmla="*/ 0 w 4736306"/>
                <a:gd name="connsiteY3" fmla="*/ 430573 h 430573"/>
                <a:gd name="connsiteX4" fmla="*/ 0 w 4736306"/>
                <a:gd name="connsiteY4" fmla="*/ 0 h 43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306" h="430573">
                  <a:moveTo>
                    <a:pt x="0" y="0"/>
                  </a:moveTo>
                  <a:lnTo>
                    <a:pt x="4736306" y="0"/>
                  </a:lnTo>
                  <a:lnTo>
                    <a:pt x="4736306" y="430573"/>
                  </a:lnTo>
                  <a:lnTo>
                    <a:pt x="0" y="430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13" name="Нашивка 12"/>
            <p:cNvSpPr/>
            <p:nvPr/>
          </p:nvSpPr>
          <p:spPr>
            <a:xfrm>
              <a:off x="-2204888" y="2427676"/>
              <a:ext cx="1108295" cy="98750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13"/>
            <p:cNvSpPr/>
            <p:nvPr/>
          </p:nvSpPr>
          <p:spPr>
            <a:xfrm>
              <a:off x="-1539174" y="2427676"/>
              <a:ext cx="1108295" cy="98750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20321"/>
                <a:satOff val="956"/>
                <a:lumOff val="-922"/>
                <a:alphaOff val="0"/>
              </a:schemeClr>
            </a:lnRef>
            <a:fillRef idx="1">
              <a:schemeClr val="accent2">
                <a:hueOff val="20321"/>
                <a:satOff val="956"/>
                <a:lumOff val="-922"/>
                <a:alphaOff val="0"/>
              </a:schemeClr>
            </a:fillRef>
            <a:effectRef idx="0">
              <a:schemeClr val="accent2">
                <a:hueOff val="20321"/>
                <a:satOff val="956"/>
                <a:lumOff val="-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Нашивка 14"/>
            <p:cNvSpPr/>
            <p:nvPr/>
          </p:nvSpPr>
          <p:spPr>
            <a:xfrm>
              <a:off x="-872934" y="2427785"/>
              <a:ext cx="1108295" cy="98750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40642"/>
                <a:satOff val="1913"/>
                <a:lumOff val="-1843"/>
                <a:alphaOff val="0"/>
              </a:schemeClr>
            </a:lnRef>
            <a:fillRef idx="1">
              <a:schemeClr val="accent2">
                <a:hueOff val="40642"/>
                <a:satOff val="1913"/>
                <a:lumOff val="-1843"/>
                <a:alphaOff val="0"/>
              </a:schemeClr>
            </a:fillRef>
            <a:effectRef idx="0">
              <a:schemeClr val="accent2">
                <a:hueOff val="40642"/>
                <a:satOff val="1913"/>
                <a:lumOff val="-1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15"/>
            <p:cNvSpPr/>
            <p:nvPr/>
          </p:nvSpPr>
          <p:spPr>
            <a:xfrm>
              <a:off x="-207219" y="2427676"/>
              <a:ext cx="1108295" cy="98750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60962"/>
                <a:satOff val="2869"/>
                <a:lumOff val="-2765"/>
                <a:alphaOff val="0"/>
              </a:schemeClr>
            </a:lnRef>
            <a:fillRef idx="1">
              <a:schemeClr val="accent2">
                <a:hueOff val="60962"/>
                <a:satOff val="2869"/>
                <a:lumOff val="-2765"/>
                <a:alphaOff val="0"/>
              </a:schemeClr>
            </a:fillRef>
            <a:effectRef idx="0">
              <a:schemeClr val="accent2">
                <a:hueOff val="60962"/>
                <a:satOff val="2869"/>
                <a:lumOff val="-2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Нашивка 16"/>
            <p:cNvSpPr/>
            <p:nvPr/>
          </p:nvSpPr>
          <p:spPr>
            <a:xfrm>
              <a:off x="459021" y="2427676"/>
              <a:ext cx="1108295" cy="98750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81283"/>
                <a:satOff val="3826"/>
                <a:lumOff val="-3686"/>
                <a:alphaOff val="0"/>
              </a:schemeClr>
            </a:lnRef>
            <a:fillRef idx="1">
              <a:schemeClr val="accent2">
                <a:hueOff val="81283"/>
                <a:satOff val="3826"/>
                <a:lumOff val="-3686"/>
                <a:alphaOff val="0"/>
              </a:schemeClr>
            </a:fillRef>
            <a:effectRef idx="0">
              <a:schemeClr val="accent2">
                <a:hueOff val="81283"/>
                <a:satOff val="3826"/>
                <a:lumOff val="-3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Нашивка 17"/>
            <p:cNvSpPr/>
            <p:nvPr/>
          </p:nvSpPr>
          <p:spPr>
            <a:xfrm>
              <a:off x="1124735" y="2427676"/>
              <a:ext cx="1108295" cy="98750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101604"/>
                <a:satOff val="4782"/>
                <a:lumOff val="-4608"/>
                <a:alphaOff val="0"/>
              </a:schemeClr>
            </a:lnRef>
            <a:fillRef idx="1">
              <a:schemeClr val="accent2">
                <a:hueOff val="101604"/>
                <a:satOff val="4782"/>
                <a:lumOff val="-4608"/>
                <a:alphaOff val="0"/>
              </a:schemeClr>
            </a:fillRef>
            <a:effectRef idx="0">
              <a:schemeClr val="accent2">
                <a:hueOff val="101604"/>
                <a:satOff val="4782"/>
                <a:lumOff val="-4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18"/>
            <p:cNvSpPr>
              <a:spLocks/>
            </p:cNvSpPr>
            <p:nvPr/>
          </p:nvSpPr>
          <p:spPr>
            <a:xfrm>
              <a:off x="1790976" y="2427676"/>
              <a:ext cx="1108295" cy="987507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121925"/>
                <a:satOff val="5739"/>
                <a:lumOff val="-5530"/>
                <a:alphaOff val="0"/>
              </a:schemeClr>
            </a:lnRef>
            <a:fillRef idx="1">
              <a:schemeClr val="accent2">
                <a:hueOff val="121925"/>
                <a:satOff val="5739"/>
                <a:lumOff val="-5530"/>
                <a:alphaOff val="0"/>
              </a:schemeClr>
            </a:fillRef>
            <a:effectRef idx="0">
              <a:schemeClr val="accent2">
                <a:hueOff val="121925"/>
                <a:satOff val="5739"/>
                <a:lumOff val="-5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-2065689" y="2550912"/>
              <a:ext cx="4434723" cy="701675"/>
            </a:xfrm>
            <a:custGeom>
              <a:avLst/>
              <a:gdLst>
                <a:gd name="connsiteX0" fmla="*/ 0 w 4797878"/>
                <a:gd name="connsiteY0" fmla="*/ 0 h 701675"/>
                <a:gd name="connsiteX1" fmla="*/ 4797878 w 4797878"/>
                <a:gd name="connsiteY1" fmla="*/ 0 h 701675"/>
                <a:gd name="connsiteX2" fmla="*/ 4797878 w 4797878"/>
                <a:gd name="connsiteY2" fmla="*/ 701675 h 701675"/>
                <a:gd name="connsiteX3" fmla="*/ 0 w 4797878"/>
                <a:gd name="connsiteY3" fmla="*/ 701675 h 701675"/>
                <a:gd name="connsiteX4" fmla="*/ 0 w 4797878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878" h="701675">
                  <a:moveTo>
                    <a:pt x="0" y="0"/>
                  </a:moveTo>
                  <a:lnTo>
                    <a:pt x="4797878" y="0"/>
                  </a:lnTo>
                  <a:lnTo>
                    <a:pt x="4797878" y="701675"/>
                  </a:lnTo>
                  <a:lnTo>
                    <a:pt x="0" y="701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3">
                      <a:lumMod val="75000"/>
                    </a:schemeClr>
                  </a:solidFill>
                </a:rPr>
                <a:t>Выявить причины отклонения от проектных значений температуры грунтов основания, полученных по результатам режимных замеров для ряда сооружений площадки ЦПС ВМЛУ</a:t>
              </a:r>
              <a:endParaRPr lang="ru-RU" sz="1400" kern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-2204888" y="3410464"/>
              <a:ext cx="4736306" cy="430573"/>
            </a:xfrm>
            <a:custGeom>
              <a:avLst/>
              <a:gdLst>
                <a:gd name="connsiteX0" fmla="*/ 0 w 4736306"/>
                <a:gd name="connsiteY0" fmla="*/ 0 h 430573"/>
                <a:gd name="connsiteX1" fmla="*/ 4736306 w 4736306"/>
                <a:gd name="connsiteY1" fmla="*/ 0 h 430573"/>
                <a:gd name="connsiteX2" fmla="*/ 4736306 w 4736306"/>
                <a:gd name="connsiteY2" fmla="*/ 430573 h 430573"/>
                <a:gd name="connsiteX3" fmla="*/ 0 w 4736306"/>
                <a:gd name="connsiteY3" fmla="*/ 430573 h 430573"/>
                <a:gd name="connsiteX4" fmla="*/ 0 w 4736306"/>
                <a:gd name="connsiteY4" fmla="*/ 0 h 43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306" h="430573">
                  <a:moveTo>
                    <a:pt x="0" y="0"/>
                  </a:moveTo>
                  <a:lnTo>
                    <a:pt x="4736306" y="0"/>
                  </a:lnTo>
                  <a:lnTo>
                    <a:pt x="4736306" y="430573"/>
                  </a:lnTo>
                  <a:lnTo>
                    <a:pt x="0" y="430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22" name="Нашивка 21"/>
            <p:cNvSpPr/>
            <p:nvPr/>
          </p:nvSpPr>
          <p:spPr>
            <a:xfrm>
              <a:off x="-2204888" y="3841037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142246"/>
                <a:satOff val="6695"/>
                <a:lumOff val="-6451"/>
                <a:alphaOff val="0"/>
              </a:schemeClr>
            </a:lnRef>
            <a:fillRef idx="1">
              <a:schemeClr val="accent2">
                <a:hueOff val="142246"/>
                <a:satOff val="6695"/>
                <a:lumOff val="-6451"/>
                <a:alphaOff val="0"/>
              </a:schemeClr>
            </a:fillRef>
            <a:effectRef idx="0">
              <a:schemeClr val="accent2">
                <a:hueOff val="142246"/>
                <a:satOff val="6695"/>
                <a:lumOff val="-6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Нашивка 22"/>
            <p:cNvSpPr/>
            <p:nvPr/>
          </p:nvSpPr>
          <p:spPr>
            <a:xfrm>
              <a:off x="-1539174" y="3841037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162567"/>
                <a:satOff val="7652"/>
                <a:lumOff val="-7373"/>
                <a:alphaOff val="0"/>
              </a:schemeClr>
            </a:lnRef>
            <a:fillRef idx="1">
              <a:schemeClr val="accent2">
                <a:hueOff val="162567"/>
                <a:satOff val="7652"/>
                <a:lumOff val="-7373"/>
                <a:alphaOff val="0"/>
              </a:schemeClr>
            </a:fillRef>
            <a:effectRef idx="0">
              <a:schemeClr val="accent2">
                <a:hueOff val="162567"/>
                <a:satOff val="7652"/>
                <a:lumOff val="-7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Нашивка 23"/>
            <p:cNvSpPr/>
            <p:nvPr/>
          </p:nvSpPr>
          <p:spPr>
            <a:xfrm>
              <a:off x="-872934" y="3841037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182887"/>
                <a:satOff val="8608"/>
                <a:lumOff val="-8294"/>
                <a:alphaOff val="0"/>
              </a:schemeClr>
            </a:lnRef>
            <a:fillRef idx="1">
              <a:schemeClr val="accent2">
                <a:hueOff val="182887"/>
                <a:satOff val="8608"/>
                <a:lumOff val="-8294"/>
                <a:alphaOff val="0"/>
              </a:schemeClr>
            </a:fillRef>
            <a:effectRef idx="0">
              <a:schemeClr val="accent2">
                <a:hueOff val="182887"/>
                <a:satOff val="8608"/>
                <a:lumOff val="-8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24"/>
            <p:cNvSpPr/>
            <p:nvPr/>
          </p:nvSpPr>
          <p:spPr>
            <a:xfrm>
              <a:off x="-207219" y="3841037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203208"/>
                <a:satOff val="9565"/>
                <a:lumOff val="-9216"/>
                <a:alphaOff val="0"/>
              </a:schemeClr>
            </a:lnRef>
            <a:fillRef idx="1">
              <a:schemeClr val="accent2">
                <a:hueOff val="203208"/>
                <a:satOff val="9565"/>
                <a:lumOff val="-9216"/>
                <a:alphaOff val="0"/>
              </a:schemeClr>
            </a:fillRef>
            <a:effectRef idx="0">
              <a:schemeClr val="accent2">
                <a:hueOff val="203208"/>
                <a:satOff val="9565"/>
                <a:lumOff val="-9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Нашивка 25"/>
            <p:cNvSpPr/>
            <p:nvPr/>
          </p:nvSpPr>
          <p:spPr>
            <a:xfrm>
              <a:off x="459021" y="3841037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223529"/>
                <a:satOff val="10521"/>
                <a:lumOff val="-10138"/>
                <a:alphaOff val="0"/>
              </a:schemeClr>
            </a:lnRef>
            <a:fillRef idx="1">
              <a:schemeClr val="accent2">
                <a:hueOff val="223529"/>
                <a:satOff val="10521"/>
                <a:lumOff val="-10138"/>
                <a:alphaOff val="0"/>
              </a:schemeClr>
            </a:fillRef>
            <a:effectRef idx="0">
              <a:schemeClr val="accent2">
                <a:hueOff val="223529"/>
                <a:satOff val="10521"/>
                <a:lumOff val="-10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26"/>
            <p:cNvSpPr/>
            <p:nvPr/>
          </p:nvSpPr>
          <p:spPr>
            <a:xfrm>
              <a:off x="1124735" y="3841037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243850"/>
                <a:satOff val="11478"/>
                <a:lumOff val="-11059"/>
                <a:alphaOff val="0"/>
              </a:schemeClr>
            </a:lnRef>
            <a:fillRef idx="1">
              <a:schemeClr val="accent2">
                <a:hueOff val="243850"/>
                <a:satOff val="11478"/>
                <a:lumOff val="-11059"/>
                <a:alphaOff val="0"/>
              </a:schemeClr>
            </a:fillRef>
            <a:effectRef idx="0">
              <a:schemeClr val="accent2">
                <a:hueOff val="243850"/>
                <a:satOff val="11478"/>
                <a:lumOff val="-11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27"/>
            <p:cNvSpPr/>
            <p:nvPr/>
          </p:nvSpPr>
          <p:spPr>
            <a:xfrm>
              <a:off x="1790976" y="3841037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264171"/>
                <a:satOff val="12434"/>
                <a:lumOff val="-11981"/>
                <a:alphaOff val="0"/>
              </a:schemeClr>
            </a:lnRef>
            <a:fillRef idx="1">
              <a:schemeClr val="accent2">
                <a:hueOff val="264171"/>
                <a:satOff val="12434"/>
                <a:lumOff val="-11981"/>
                <a:alphaOff val="0"/>
              </a:schemeClr>
            </a:fillRef>
            <a:effectRef idx="0">
              <a:schemeClr val="accent2">
                <a:hueOff val="264171"/>
                <a:satOff val="12434"/>
                <a:lumOff val="-119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олилиния 28"/>
            <p:cNvSpPr/>
            <p:nvPr/>
          </p:nvSpPr>
          <p:spPr>
            <a:xfrm>
              <a:off x="-2065690" y="4007924"/>
              <a:ext cx="4434724" cy="564290"/>
            </a:xfrm>
            <a:custGeom>
              <a:avLst/>
              <a:gdLst>
                <a:gd name="connsiteX0" fmla="*/ 0 w 4797878"/>
                <a:gd name="connsiteY0" fmla="*/ 0 h 701675"/>
                <a:gd name="connsiteX1" fmla="*/ 4797878 w 4797878"/>
                <a:gd name="connsiteY1" fmla="*/ 0 h 701675"/>
                <a:gd name="connsiteX2" fmla="*/ 4797878 w 4797878"/>
                <a:gd name="connsiteY2" fmla="*/ 701675 h 701675"/>
                <a:gd name="connsiteX3" fmla="*/ 0 w 4797878"/>
                <a:gd name="connsiteY3" fmla="*/ 701675 h 701675"/>
                <a:gd name="connsiteX4" fmla="*/ 0 w 4797878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878" h="701675">
                  <a:moveTo>
                    <a:pt x="0" y="0"/>
                  </a:moveTo>
                  <a:lnTo>
                    <a:pt x="4797878" y="0"/>
                  </a:lnTo>
                  <a:lnTo>
                    <a:pt x="4797878" y="701675"/>
                  </a:lnTo>
                  <a:lnTo>
                    <a:pt x="0" y="701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203208"/>
                <a:satOff val="9565"/>
                <a:lumOff val="-921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30480" rIns="30480" bIns="3048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accent3">
                      <a:lumMod val="75000"/>
                    </a:schemeClr>
                  </a:solidFill>
                </a:rPr>
                <a:t>Предложить </a:t>
              </a:r>
              <a:r>
                <a:rPr lang="ru-RU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стабилизирующие мероприятия, обоснованные прогнозными расчетами температурного режима грунтов основания</a:t>
              </a:r>
              <a:endParaRPr lang="ru-RU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-2204888" y="4788299"/>
              <a:ext cx="4736306" cy="430573"/>
            </a:xfrm>
            <a:custGeom>
              <a:avLst/>
              <a:gdLst>
                <a:gd name="connsiteX0" fmla="*/ 0 w 4736306"/>
                <a:gd name="connsiteY0" fmla="*/ 0 h 430573"/>
                <a:gd name="connsiteX1" fmla="*/ 4736306 w 4736306"/>
                <a:gd name="connsiteY1" fmla="*/ 0 h 430573"/>
                <a:gd name="connsiteX2" fmla="*/ 4736306 w 4736306"/>
                <a:gd name="connsiteY2" fmla="*/ 430573 h 430573"/>
                <a:gd name="connsiteX3" fmla="*/ 0 w 4736306"/>
                <a:gd name="connsiteY3" fmla="*/ 430573 h 430573"/>
                <a:gd name="connsiteX4" fmla="*/ 0 w 4736306"/>
                <a:gd name="connsiteY4" fmla="*/ 0 h 43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306" h="430573">
                  <a:moveTo>
                    <a:pt x="0" y="0"/>
                  </a:moveTo>
                  <a:lnTo>
                    <a:pt x="4736306" y="0"/>
                  </a:lnTo>
                  <a:lnTo>
                    <a:pt x="4736306" y="430573"/>
                  </a:lnTo>
                  <a:lnTo>
                    <a:pt x="0" y="430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31" name="Нашивка 30"/>
            <p:cNvSpPr/>
            <p:nvPr/>
          </p:nvSpPr>
          <p:spPr>
            <a:xfrm>
              <a:off x="-2204888" y="5218872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284491"/>
                <a:satOff val="13391"/>
                <a:lumOff val="-12902"/>
                <a:alphaOff val="0"/>
              </a:schemeClr>
            </a:lnRef>
            <a:fillRef idx="1">
              <a:schemeClr val="accent2">
                <a:hueOff val="284491"/>
                <a:satOff val="13391"/>
                <a:lumOff val="-12902"/>
                <a:alphaOff val="0"/>
              </a:schemeClr>
            </a:fillRef>
            <a:effectRef idx="0">
              <a:schemeClr val="accent2">
                <a:hueOff val="284491"/>
                <a:satOff val="13391"/>
                <a:lumOff val="-12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Нашивка 31"/>
            <p:cNvSpPr/>
            <p:nvPr/>
          </p:nvSpPr>
          <p:spPr>
            <a:xfrm>
              <a:off x="-1539174" y="5218872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304812"/>
                <a:satOff val="14347"/>
                <a:lumOff val="-13824"/>
                <a:alphaOff val="0"/>
              </a:schemeClr>
            </a:lnRef>
            <a:fillRef idx="1">
              <a:schemeClr val="accent2">
                <a:hueOff val="304812"/>
                <a:satOff val="14347"/>
                <a:lumOff val="-13824"/>
                <a:alphaOff val="0"/>
              </a:schemeClr>
            </a:fillRef>
            <a:effectRef idx="0">
              <a:schemeClr val="accent2">
                <a:hueOff val="304812"/>
                <a:satOff val="14347"/>
                <a:lumOff val="-13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32"/>
            <p:cNvSpPr/>
            <p:nvPr/>
          </p:nvSpPr>
          <p:spPr>
            <a:xfrm>
              <a:off x="-872934" y="5218872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325133"/>
                <a:satOff val="15304"/>
                <a:lumOff val="-14746"/>
                <a:alphaOff val="0"/>
              </a:schemeClr>
            </a:lnRef>
            <a:fillRef idx="1">
              <a:schemeClr val="accent2">
                <a:hueOff val="325133"/>
                <a:satOff val="15304"/>
                <a:lumOff val="-14746"/>
                <a:alphaOff val="0"/>
              </a:schemeClr>
            </a:fillRef>
            <a:effectRef idx="0">
              <a:schemeClr val="accent2">
                <a:hueOff val="325133"/>
                <a:satOff val="15304"/>
                <a:lumOff val="-14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Нашивка 33"/>
            <p:cNvSpPr/>
            <p:nvPr/>
          </p:nvSpPr>
          <p:spPr>
            <a:xfrm>
              <a:off x="-207219" y="5218872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345454"/>
                <a:satOff val="16260"/>
                <a:lumOff val="-15667"/>
                <a:alphaOff val="0"/>
              </a:schemeClr>
            </a:lnRef>
            <a:fillRef idx="1">
              <a:schemeClr val="accent2">
                <a:hueOff val="345454"/>
                <a:satOff val="16260"/>
                <a:lumOff val="-15667"/>
                <a:alphaOff val="0"/>
              </a:schemeClr>
            </a:fillRef>
            <a:effectRef idx="0">
              <a:schemeClr val="accent2">
                <a:hueOff val="345454"/>
                <a:satOff val="16260"/>
                <a:lumOff val="-156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Нашивка 34"/>
            <p:cNvSpPr/>
            <p:nvPr/>
          </p:nvSpPr>
          <p:spPr>
            <a:xfrm>
              <a:off x="459021" y="5218872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365775"/>
                <a:satOff val="17217"/>
                <a:lumOff val="-16589"/>
                <a:alphaOff val="0"/>
              </a:schemeClr>
            </a:lnRef>
            <a:fillRef idx="1">
              <a:schemeClr val="accent2">
                <a:hueOff val="365775"/>
                <a:satOff val="17217"/>
                <a:lumOff val="-16589"/>
                <a:alphaOff val="0"/>
              </a:schemeClr>
            </a:fillRef>
            <a:effectRef idx="0">
              <a:schemeClr val="accent2">
                <a:hueOff val="365775"/>
                <a:satOff val="17217"/>
                <a:lumOff val="-165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Нашивка 35"/>
            <p:cNvSpPr/>
            <p:nvPr/>
          </p:nvSpPr>
          <p:spPr>
            <a:xfrm>
              <a:off x="1124735" y="5218872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386096"/>
                <a:satOff val="18173"/>
                <a:lumOff val="-17510"/>
                <a:alphaOff val="0"/>
              </a:schemeClr>
            </a:lnRef>
            <a:fillRef idx="1">
              <a:schemeClr val="accent2">
                <a:hueOff val="386096"/>
                <a:satOff val="18173"/>
                <a:lumOff val="-17510"/>
                <a:alphaOff val="0"/>
              </a:schemeClr>
            </a:fillRef>
            <a:effectRef idx="0">
              <a:schemeClr val="accent2">
                <a:hueOff val="386096"/>
                <a:satOff val="18173"/>
                <a:lumOff val="-17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Нашивка 36"/>
            <p:cNvSpPr/>
            <p:nvPr/>
          </p:nvSpPr>
          <p:spPr>
            <a:xfrm>
              <a:off x="1790976" y="5218872"/>
              <a:ext cx="1108295" cy="877093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406416"/>
                <a:satOff val="19130"/>
                <a:lumOff val="-18432"/>
                <a:alphaOff val="0"/>
              </a:schemeClr>
            </a:lnRef>
            <a:fillRef idx="1">
              <a:schemeClr val="accent2">
                <a:hueOff val="406416"/>
                <a:satOff val="19130"/>
                <a:lumOff val="-18432"/>
                <a:alphaOff val="0"/>
              </a:schemeClr>
            </a:fillRef>
            <a:effectRef idx="0">
              <a:schemeClr val="accent2">
                <a:hueOff val="406416"/>
                <a:satOff val="19130"/>
                <a:lumOff val="-18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олилиния 37"/>
            <p:cNvSpPr/>
            <p:nvPr/>
          </p:nvSpPr>
          <p:spPr>
            <a:xfrm>
              <a:off x="-2065690" y="5390587"/>
              <a:ext cx="4434724" cy="564290"/>
            </a:xfrm>
            <a:custGeom>
              <a:avLst/>
              <a:gdLst>
                <a:gd name="connsiteX0" fmla="*/ 0 w 4797878"/>
                <a:gd name="connsiteY0" fmla="*/ 0 h 701675"/>
                <a:gd name="connsiteX1" fmla="*/ 4797878 w 4797878"/>
                <a:gd name="connsiteY1" fmla="*/ 0 h 701675"/>
                <a:gd name="connsiteX2" fmla="*/ 4797878 w 4797878"/>
                <a:gd name="connsiteY2" fmla="*/ 701675 h 701675"/>
                <a:gd name="connsiteX3" fmla="*/ 0 w 4797878"/>
                <a:gd name="connsiteY3" fmla="*/ 701675 h 701675"/>
                <a:gd name="connsiteX4" fmla="*/ 0 w 4797878"/>
                <a:gd name="connsiteY4" fmla="*/ 0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878" h="701675">
                  <a:moveTo>
                    <a:pt x="0" y="0"/>
                  </a:moveTo>
                  <a:lnTo>
                    <a:pt x="4797878" y="0"/>
                  </a:lnTo>
                  <a:lnTo>
                    <a:pt x="4797878" y="701675"/>
                  </a:lnTo>
                  <a:lnTo>
                    <a:pt x="0" y="701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406416"/>
                <a:satOff val="19130"/>
                <a:lumOff val="-18432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accent3">
                      <a:lumMod val="75000"/>
                    </a:schemeClr>
                  </a:solidFill>
                </a:rPr>
                <a:t>Доказать экономическую эффективность выбранного метода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1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Опасные последствия</a:t>
            </a:r>
            <a:endParaRPr lang="ru-RU" sz="1800" b="1" cap="small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9"/>
          <a:stretch/>
        </p:blipFill>
        <p:spPr>
          <a:xfrm>
            <a:off x="287524" y="1499334"/>
            <a:ext cx="5544616" cy="4305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842756" y="1439466"/>
            <a:ext cx="97210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lvl="2" algn="just">
              <a:spcAft>
                <a:spcPts val="600"/>
              </a:spcAft>
              <a:buClr>
                <a:schemeClr val="accent1"/>
              </a:buClr>
              <a:buSzPct val="90000"/>
              <a:buNone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1,5 °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endParaRPr lang="ru-RU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6852" y="1412776"/>
            <a:ext cx="2151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Aft>
                <a:spcPts val="600"/>
              </a:spcAft>
              <a:buClr>
                <a:schemeClr val="accent1"/>
              </a:buClr>
              <a:buSzPct val="90000"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проектное </a:t>
            </a:r>
            <a:r>
              <a:rPr lang="ru-RU" sz="1400" b="1" dirty="0">
                <a:solidFill>
                  <a:srgbClr val="FF0000"/>
                </a:solidFill>
              </a:rPr>
              <a:t>значение температуры грунтов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22776" y="2096852"/>
            <a:ext cx="256623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На участке трубопроводной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обвязки, где не была предусмотрена термостабилизация, температуры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грунтов 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 основании опор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значительно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повысились: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&gt; -1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°</a:t>
            </a:r>
            <a:r>
              <a:rPr lang="en-US" sz="1400" b="1" dirty="0" smtClean="0">
                <a:solidFill>
                  <a:srgbClr val="FF0000"/>
                </a:solidFill>
              </a:rPr>
              <a:t>C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основании сооружений, где установлены термостабилизаторы, температуры грунтов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понизились:</a:t>
            </a:r>
          </a:p>
          <a:p>
            <a:r>
              <a:rPr lang="ru-RU" sz="1400" b="1" dirty="0" smtClean="0">
                <a:solidFill>
                  <a:srgbClr val="0000CC"/>
                </a:solidFill>
              </a:rPr>
              <a:t>до -7 ÷ -6 </a:t>
            </a:r>
            <a:r>
              <a:rPr lang="ru-RU" sz="1400" b="1" dirty="0">
                <a:solidFill>
                  <a:srgbClr val="0000CC"/>
                </a:solidFill>
              </a:rPr>
              <a:t>°</a:t>
            </a:r>
            <a:r>
              <a:rPr lang="en-US" sz="1400" b="1" dirty="0" smtClean="0">
                <a:solidFill>
                  <a:srgbClr val="0000CC"/>
                </a:solidFill>
              </a:rPr>
              <a:t>C</a:t>
            </a:r>
            <a:r>
              <a:rPr lang="ru-RU" sz="1400" dirty="0">
                <a:solidFill>
                  <a:srgbClr val="0000CC"/>
                </a:solidFill>
              </a:rPr>
              <a:t>.</a:t>
            </a:r>
          </a:p>
          <a:p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sz="2400" dirty="0" smtClean="0"/>
              <a:t>Повышение </a:t>
            </a:r>
            <a:r>
              <a:rPr lang="ru-RU" sz="2400" dirty="0"/>
              <a:t>температуры атмосферного воздуха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95536" y="1232756"/>
            <a:ext cx="8460940" cy="5004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marR="0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667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5" indent="457200" algn="just">
              <a:spcBef>
                <a:spcPts val="1200"/>
              </a:spcBef>
              <a:buClr>
                <a:schemeClr val="accent1"/>
              </a:buClr>
              <a:buSzPct val="90000"/>
              <a:buFont typeface="Arial" pitchFamily="34" charset="0"/>
              <a:buNone/>
            </a:pPr>
            <a:endParaRPr lang="ru-RU" sz="1400" dirty="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209166"/>
              </p:ext>
            </p:extLst>
          </p:nvPr>
        </p:nvGraphicFramePr>
        <p:xfrm>
          <a:off x="381329" y="1755976"/>
          <a:ext cx="8244916" cy="448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63692147"/>
              </p:ext>
            </p:extLst>
          </p:nvPr>
        </p:nvGraphicFramePr>
        <p:xfrm>
          <a:off x="827584" y="2060848"/>
          <a:ext cx="7524836" cy="25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232756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метеостанции Тазовское в последние годы среднегодовая температура воздуха превышает среднемноголетние значения на </a:t>
            </a:r>
            <a:r>
              <a:rPr lang="ru-RU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1,0 – 5,3 °С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4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Повышенное снегонакопление на площадках</a:t>
            </a:r>
            <a:endParaRPr lang="ru-RU" sz="2400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3383868" y="1124745"/>
            <a:ext cx="2304256" cy="1872207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Площадка ЦПС ВМЛУ</a:t>
            </a:r>
          </a:p>
        </p:txBody>
      </p:sp>
      <p:sp>
        <p:nvSpPr>
          <p:cNvPr id="25" name="Шестиугольник 24"/>
          <p:cNvSpPr/>
          <p:nvPr/>
        </p:nvSpPr>
        <p:spPr>
          <a:xfrm>
            <a:off x="5292080" y="2060848"/>
            <a:ext cx="2052228" cy="1872207"/>
          </a:xfrm>
          <a:prstGeom prst="hexagon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 l="-11000" r="1000"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3383868" y="3032956"/>
            <a:ext cx="2304256" cy="1872207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93763">
              <a:spcBef>
                <a:spcPts val="800"/>
              </a:spcBef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ысота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снежного покрова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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климатической нормы 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2–3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раза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1727684" y="2096853"/>
            <a:ext cx="2052228" cy="1872207"/>
          </a:xfrm>
          <a:prstGeom prst="hexagon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1727684" y="4005064"/>
            <a:ext cx="2052228" cy="1872207"/>
          </a:xfrm>
          <a:prstGeom prst="hexagon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6948264" y="3032957"/>
            <a:ext cx="2052228" cy="1872207"/>
          </a:xfrm>
          <a:prstGeom prst="hexagon">
            <a:avLst/>
          </a:pr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71500" y="3068960"/>
            <a:ext cx="2052228" cy="1872207"/>
          </a:xfrm>
          <a:prstGeom prst="hexagon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 l="-18000" t="-12000" r="-13000" b="-23000"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3383868" y="4941168"/>
            <a:ext cx="2304256" cy="1872207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ru-RU" sz="14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метелевого </a:t>
            </a:r>
            <a:r>
              <a:rPr lang="ru-RU" sz="1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переноса и </a:t>
            </a:r>
            <a:r>
              <a:rPr lang="ru-RU" sz="14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конструктивных </a:t>
            </a:r>
            <a:r>
              <a:rPr lang="ru-RU" sz="1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особенностей сооружений</a:t>
            </a:r>
            <a:endParaRPr lang="ru-RU" sz="1400" b="1" spc="-2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5292080" y="4005063"/>
            <a:ext cx="2052228" cy="1872207"/>
          </a:xfrm>
          <a:prstGeom prst="hexagon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8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Прогнозные расчеты </a:t>
            </a:r>
            <a:r>
              <a:rPr lang="ru-RU" sz="2400" dirty="0"/>
              <a:t>температурного режима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грунтов </a:t>
            </a:r>
            <a:r>
              <a:rPr lang="ru-RU" sz="2400" dirty="0"/>
              <a:t>оснований</a:t>
            </a: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346107" y="1052736"/>
            <a:ext cx="8366085" cy="1692188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marR="0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667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9875" algn="just">
              <a:lnSpc>
                <a:spcPct val="150000"/>
              </a:lnSpc>
              <a:spcBef>
                <a:spcPts val="600"/>
              </a:spcBef>
            </a:pP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Основные нормативные документы, используемые при выполнении расчетов: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b="0" dirty="0" smtClean="0">
                <a:solidFill>
                  <a:schemeClr val="accent3">
                    <a:lumMod val="75000"/>
                  </a:schemeClr>
                </a:solidFill>
              </a:rPr>
              <a:t>СП </a:t>
            </a:r>
            <a:r>
              <a:rPr lang="ru-RU" sz="2000" b="0" dirty="0">
                <a:solidFill>
                  <a:schemeClr val="accent3">
                    <a:lumMod val="75000"/>
                  </a:schemeClr>
                </a:solidFill>
              </a:rPr>
              <a:t>25.13330.2012 «СНиП 2.02.04-88  Основания и фундаменты на вечномерзлых грунтах»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b="0" dirty="0">
                <a:solidFill>
                  <a:schemeClr val="accent3">
                    <a:lumMod val="75000"/>
                  </a:schemeClr>
                </a:solidFill>
              </a:rPr>
              <a:t>РСН 67-87 Инженерные изыскания для строительства. Составление прогноза изменений температурного режима вечномерзлых грунтов численными методами</a:t>
            </a:r>
            <a:r>
              <a:rPr lang="ru-RU" sz="2000" b="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indent="269875" algn="just">
              <a:lnSpc>
                <a:spcPct val="150000"/>
              </a:lnSpc>
              <a:spcBef>
                <a:spcPts val="600"/>
              </a:spcBef>
            </a:pP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Программный 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комплекс: </a:t>
            </a:r>
            <a:r>
              <a:rPr lang="en-US" sz="2000" dirty="0" smtClean="0">
                <a:solidFill>
                  <a:schemeClr val="accent1"/>
                </a:solidFill>
              </a:rPr>
              <a:t>Frost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3D Universal</a:t>
            </a:r>
            <a:r>
              <a:rPr lang="ru-RU" sz="2000" dirty="0">
                <a:solidFill>
                  <a:schemeClr val="accent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961" y="3177312"/>
            <a:ext cx="2136359" cy="306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3177312"/>
            <a:ext cx="2149116" cy="30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6036" y="3177312"/>
            <a:ext cx="2119836" cy="306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44731" y="3465060"/>
            <a:ext cx="1368000" cy="5040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 3-го рода (климат)</a:t>
            </a:r>
            <a:endParaRPr lang="ru-RU" sz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1459" y="4293152"/>
            <a:ext cx="1224136" cy="5040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>
            <a:defPPr>
              <a:defRPr lang="ru-RU"/>
            </a:defPPr>
            <a:lvl1pPr algn="ctr">
              <a:defRPr sz="140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/>
              <a:t>ГУ 2-го рода (</a:t>
            </a:r>
            <a:r>
              <a:rPr lang="en-US" sz="1200" dirty="0"/>
              <a:t>Q=0</a:t>
            </a:r>
            <a:r>
              <a:rPr lang="ru-RU" sz="1200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56183" y="4977228"/>
            <a:ext cx="1368000" cy="5040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>
            <a:defPPr>
              <a:defRPr lang="ru-RU"/>
            </a:defPPr>
            <a:lvl1pPr algn="ctr">
              <a:defRPr sz="140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/>
              <a:t>ГУ 1-го рода (</a:t>
            </a:r>
            <a:r>
              <a:rPr lang="en-US" sz="1200" dirty="0"/>
              <a:t>T=const</a:t>
            </a:r>
            <a:r>
              <a:rPr lang="ru-RU" sz="1200" dirty="0"/>
              <a:t>)</a:t>
            </a:r>
          </a:p>
        </p:txBody>
      </p:sp>
      <p:sp>
        <p:nvSpPr>
          <p:cNvPr id="25" name="Стрелка углом 24"/>
          <p:cNvSpPr/>
          <p:nvPr/>
        </p:nvSpPr>
        <p:spPr>
          <a:xfrm rot="5400000" flipH="1" flipV="1">
            <a:off x="6449374" y="3337699"/>
            <a:ext cx="492442" cy="698271"/>
          </a:xfrm>
          <a:prstGeom prst="bentArrow">
            <a:avLst>
              <a:gd name="adj1" fmla="val 17401"/>
              <a:gd name="adj2" fmla="val 24682"/>
              <a:gd name="adj3" fmla="val 25000"/>
              <a:gd name="adj4" fmla="val 4466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78244672"/>
              </p:ext>
            </p:extLst>
          </p:nvPr>
        </p:nvGraphicFramePr>
        <p:xfrm>
          <a:off x="616741" y="2753957"/>
          <a:ext cx="6527685" cy="42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4" name="Стрелка углом 23"/>
          <p:cNvSpPr/>
          <p:nvPr/>
        </p:nvSpPr>
        <p:spPr>
          <a:xfrm rot="5400000" flipV="1">
            <a:off x="6485041" y="5234029"/>
            <a:ext cx="444198" cy="698271"/>
          </a:xfrm>
          <a:prstGeom prst="bentArrow">
            <a:avLst>
              <a:gd name="adj1" fmla="val 17401"/>
              <a:gd name="adj2" fmla="val 24682"/>
              <a:gd name="adj3" fmla="val 25000"/>
              <a:gd name="adj4" fmla="val 4466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sz="2400" dirty="0" smtClean="0"/>
              <a:t>Факторы, влияющие </a:t>
            </a:r>
            <a:r>
              <a:rPr lang="ru-RU" sz="2400" dirty="0"/>
              <a:t>на температуру </a:t>
            </a:r>
            <a:r>
              <a:rPr lang="ru-RU" sz="2400" dirty="0" smtClean="0"/>
              <a:t>насыпных грунтов</a:t>
            </a:r>
            <a:endParaRPr lang="ru-RU" sz="24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95536" y="1232756"/>
            <a:ext cx="8460940" cy="5004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marR="0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667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5" indent="457200" algn="just">
              <a:spcBef>
                <a:spcPts val="1200"/>
              </a:spcBef>
              <a:buClr>
                <a:schemeClr val="accent1"/>
              </a:buClr>
              <a:buSzPct val="90000"/>
              <a:buFont typeface="Arial" pitchFamily="34" charset="0"/>
              <a:buNone/>
            </a:pPr>
            <a:endParaRPr lang="ru-RU" sz="1400" dirty="0" smtClean="0"/>
          </a:p>
        </p:txBody>
      </p:sp>
      <p:graphicFrame>
        <p:nvGraphicFramePr>
          <p:cNvPr id="2" name="Диаграмма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918025"/>
              </p:ext>
            </p:extLst>
          </p:nvPr>
        </p:nvGraphicFramePr>
        <p:xfrm>
          <a:off x="130120" y="1167359"/>
          <a:ext cx="6602120" cy="323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3347864" y="3713821"/>
            <a:ext cx="0" cy="28800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/>
          <p:cNvSpPr txBox="1"/>
          <p:nvPr/>
        </p:nvSpPr>
        <p:spPr>
          <a:xfrm>
            <a:off x="2141730" y="3221298"/>
            <a:ext cx="666074" cy="11798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***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800"/>
              </a:spcBef>
            </a:pP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223628" y="2978383"/>
            <a:ext cx="496796" cy="324000"/>
            <a:chOff x="4148224" y="1498600"/>
            <a:chExt cx="610943" cy="287680"/>
          </a:xfrm>
          <a:solidFill>
            <a:schemeClr val="bg1"/>
          </a:solidFill>
        </p:grpSpPr>
        <p:sp>
          <p:nvSpPr>
            <p:cNvPr id="11" name="Picture96"/>
            <p:cNvSpPr>
              <a:spLocks noEditPoints="1"/>
            </p:cNvSpPr>
            <p:nvPr/>
          </p:nvSpPr>
          <p:spPr bwMode="auto">
            <a:xfrm>
              <a:off x="4148224" y="1498600"/>
              <a:ext cx="179143" cy="287680"/>
            </a:xfrm>
            <a:custGeom>
              <a:avLst/>
              <a:gdLst>
                <a:gd name="T0" fmla="*/ 455 w 609"/>
                <a:gd name="T1" fmla="*/ 261 h 912"/>
                <a:gd name="T2" fmla="*/ 385 w 609"/>
                <a:gd name="T3" fmla="*/ 152 h 912"/>
                <a:gd name="T4" fmla="*/ 305 w 609"/>
                <a:gd name="T5" fmla="*/ 0 h 912"/>
                <a:gd name="T6" fmla="*/ 244 w 609"/>
                <a:gd name="T7" fmla="*/ 118 h 912"/>
                <a:gd name="T8" fmla="*/ 180 w 609"/>
                <a:gd name="T9" fmla="*/ 222 h 912"/>
                <a:gd name="T10" fmla="*/ 122 w 609"/>
                <a:gd name="T11" fmla="*/ 305 h 912"/>
                <a:gd name="T12" fmla="*/ 77 w 609"/>
                <a:gd name="T13" fmla="*/ 370 h 912"/>
                <a:gd name="T14" fmla="*/ 43 w 609"/>
                <a:gd name="T15" fmla="*/ 430 h 912"/>
                <a:gd name="T16" fmla="*/ 20 w 609"/>
                <a:gd name="T17" fmla="*/ 486 h 912"/>
                <a:gd name="T18" fmla="*/ 6 w 609"/>
                <a:gd name="T19" fmla="*/ 540 h 912"/>
                <a:gd name="T20" fmla="*/ 1 w 609"/>
                <a:gd name="T21" fmla="*/ 591 h 912"/>
                <a:gd name="T22" fmla="*/ 1 w 609"/>
                <a:gd name="T23" fmla="*/ 624 h 912"/>
                <a:gd name="T24" fmla="*/ 6 w 609"/>
                <a:gd name="T25" fmla="*/ 670 h 912"/>
                <a:gd name="T26" fmla="*/ 18 w 609"/>
                <a:gd name="T27" fmla="*/ 712 h 912"/>
                <a:gd name="T28" fmla="*/ 37 w 609"/>
                <a:gd name="T29" fmla="*/ 753 h 912"/>
                <a:gd name="T30" fmla="*/ 60 w 609"/>
                <a:gd name="T31" fmla="*/ 791 h 912"/>
                <a:gd name="T32" fmla="*/ 89 w 609"/>
                <a:gd name="T33" fmla="*/ 823 h 912"/>
                <a:gd name="T34" fmla="*/ 122 w 609"/>
                <a:gd name="T35" fmla="*/ 852 h 912"/>
                <a:gd name="T36" fmla="*/ 160 w 609"/>
                <a:gd name="T37" fmla="*/ 876 h 912"/>
                <a:gd name="T38" fmla="*/ 200 w 609"/>
                <a:gd name="T39" fmla="*/ 894 h 912"/>
                <a:gd name="T40" fmla="*/ 244 w 609"/>
                <a:gd name="T41" fmla="*/ 907 h 912"/>
                <a:gd name="T42" fmla="*/ 289 w 609"/>
                <a:gd name="T43" fmla="*/ 912 h 912"/>
                <a:gd name="T44" fmla="*/ 320 w 609"/>
                <a:gd name="T45" fmla="*/ 912 h 912"/>
                <a:gd name="T46" fmla="*/ 366 w 609"/>
                <a:gd name="T47" fmla="*/ 907 h 912"/>
                <a:gd name="T48" fmla="*/ 409 w 609"/>
                <a:gd name="T49" fmla="*/ 894 h 912"/>
                <a:gd name="T50" fmla="*/ 450 w 609"/>
                <a:gd name="T51" fmla="*/ 876 h 912"/>
                <a:gd name="T52" fmla="*/ 487 w 609"/>
                <a:gd name="T53" fmla="*/ 852 h 912"/>
                <a:gd name="T54" fmla="*/ 520 w 609"/>
                <a:gd name="T55" fmla="*/ 823 h 912"/>
                <a:gd name="T56" fmla="*/ 549 w 609"/>
                <a:gd name="T57" fmla="*/ 791 h 912"/>
                <a:gd name="T58" fmla="*/ 572 w 609"/>
                <a:gd name="T59" fmla="*/ 753 h 912"/>
                <a:gd name="T60" fmla="*/ 591 w 609"/>
                <a:gd name="T61" fmla="*/ 712 h 912"/>
                <a:gd name="T62" fmla="*/ 603 w 609"/>
                <a:gd name="T63" fmla="*/ 670 h 912"/>
                <a:gd name="T64" fmla="*/ 609 w 609"/>
                <a:gd name="T65" fmla="*/ 624 h 912"/>
                <a:gd name="T66" fmla="*/ 609 w 609"/>
                <a:gd name="T67" fmla="*/ 591 h 912"/>
                <a:gd name="T68" fmla="*/ 603 w 609"/>
                <a:gd name="T69" fmla="*/ 540 h 912"/>
                <a:gd name="T70" fmla="*/ 589 w 609"/>
                <a:gd name="T71" fmla="*/ 486 h 912"/>
                <a:gd name="T72" fmla="*/ 566 w 609"/>
                <a:gd name="T73" fmla="*/ 430 h 912"/>
                <a:gd name="T74" fmla="*/ 533 w 609"/>
                <a:gd name="T75" fmla="*/ 370 h 912"/>
                <a:gd name="T76" fmla="*/ 488 w 609"/>
                <a:gd name="T77" fmla="*/ 305 h 912"/>
                <a:gd name="T78" fmla="*/ 305 w 609"/>
                <a:gd name="T79" fmla="*/ 882 h 912"/>
                <a:gd name="T80" fmla="*/ 321 w 609"/>
                <a:gd name="T81" fmla="*/ 838 h 912"/>
                <a:gd name="T82" fmla="*/ 371 w 609"/>
                <a:gd name="T83" fmla="*/ 827 h 912"/>
                <a:gd name="T84" fmla="*/ 416 w 609"/>
                <a:gd name="T85" fmla="*/ 807 h 912"/>
                <a:gd name="T86" fmla="*/ 456 w 609"/>
                <a:gd name="T87" fmla="*/ 777 h 912"/>
                <a:gd name="T88" fmla="*/ 492 w 609"/>
                <a:gd name="T89" fmla="*/ 738 h 912"/>
                <a:gd name="T90" fmla="*/ 521 w 609"/>
                <a:gd name="T91" fmla="*/ 692 h 912"/>
                <a:gd name="T92" fmla="*/ 554 w 609"/>
                <a:gd name="T93" fmla="*/ 721 h 912"/>
                <a:gd name="T94" fmla="*/ 522 w 609"/>
                <a:gd name="T95" fmla="*/ 775 h 912"/>
                <a:gd name="T96" fmla="*/ 480 w 609"/>
                <a:gd name="T97" fmla="*/ 819 h 912"/>
                <a:gd name="T98" fmla="*/ 429 w 609"/>
                <a:gd name="T99" fmla="*/ 853 h 912"/>
                <a:gd name="T100" fmla="*/ 369 w 609"/>
                <a:gd name="T101" fmla="*/ 874 h 912"/>
                <a:gd name="T102" fmla="*/ 305 w 609"/>
                <a:gd name="T103" fmla="*/ 882 h 912"/>
                <a:gd name="T104" fmla="*/ 532 w 609"/>
                <a:gd name="T105" fmla="*/ 652 h 912"/>
                <a:gd name="T106" fmla="*/ 535 w 609"/>
                <a:gd name="T107" fmla="*/ 608 h 912"/>
                <a:gd name="T108" fmla="*/ 579 w 609"/>
                <a:gd name="T109" fmla="*/ 608 h 912"/>
                <a:gd name="T110" fmla="*/ 575 w 609"/>
                <a:gd name="T111" fmla="*/ 658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912">
                  <a:moveTo>
                    <a:pt x="488" y="305"/>
                  </a:moveTo>
                  <a:lnTo>
                    <a:pt x="488" y="305"/>
                  </a:lnTo>
                  <a:lnTo>
                    <a:pt x="455" y="261"/>
                  </a:lnTo>
                  <a:lnTo>
                    <a:pt x="429" y="222"/>
                  </a:lnTo>
                  <a:lnTo>
                    <a:pt x="405" y="187"/>
                  </a:lnTo>
                  <a:lnTo>
                    <a:pt x="385" y="152"/>
                  </a:lnTo>
                  <a:lnTo>
                    <a:pt x="365" y="118"/>
                  </a:lnTo>
                  <a:lnTo>
                    <a:pt x="346" y="82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63" y="82"/>
                  </a:lnTo>
                  <a:lnTo>
                    <a:pt x="244" y="118"/>
                  </a:lnTo>
                  <a:lnTo>
                    <a:pt x="224" y="152"/>
                  </a:lnTo>
                  <a:lnTo>
                    <a:pt x="204" y="187"/>
                  </a:lnTo>
                  <a:lnTo>
                    <a:pt x="180" y="222"/>
                  </a:lnTo>
                  <a:lnTo>
                    <a:pt x="154" y="261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05" y="327"/>
                  </a:lnTo>
                  <a:lnTo>
                    <a:pt x="90" y="349"/>
                  </a:lnTo>
                  <a:lnTo>
                    <a:pt x="77" y="370"/>
                  </a:lnTo>
                  <a:lnTo>
                    <a:pt x="64" y="391"/>
                  </a:lnTo>
                  <a:lnTo>
                    <a:pt x="54" y="410"/>
                  </a:lnTo>
                  <a:lnTo>
                    <a:pt x="43" y="430"/>
                  </a:lnTo>
                  <a:lnTo>
                    <a:pt x="34" y="448"/>
                  </a:lnTo>
                  <a:lnTo>
                    <a:pt x="27" y="468"/>
                  </a:lnTo>
                  <a:lnTo>
                    <a:pt x="20" y="486"/>
                  </a:lnTo>
                  <a:lnTo>
                    <a:pt x="15" y="504"/>
                  </a:lnTo>
                  <a:lnTo>
                    <a:pt x="10" y="521"/>
                  </a:lnTo>
                  <a:lnTo>
                    <a:pt x="6" y="540"/>
                  </a:lnTo>
                  <a:lnTo>
                    <a:pt x="3" y="557"/>
                  </a:lnTo>
                  <a:lnTo>
                    <a:pt x="2" y="574"/>
                  </a:lnTo>
                  <a:lnTo>
                    <a:pt x="1" y="591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624"/>
                  </a:lnTo>
                  <a:lnTo>
                    <a:pt x="2" y="639"/>
                  </a:lnTo>
                  <a:lnTo>
                    <a:pt x="3" y="654"/>
                  </a:lnTo>
                  <a:lnTo>
                    <a:pt x="6" y="670"/>
                  </a:lnTo>
                  <a:lnTo>
                    <a:pt x="10" y="685"/>
                  </a:lnTo>
                  <a:lnTo>
                    <a:pt x="14" y="698"/>
                  </a:lnTo>
                  <a:lnTo>
                    <a:pt x="18" y="712"/>
                  </a:lnTo>
                  <a:lnTo>
                    <a:pt x="24" y="726"/>
                  </a:lnTo>
                  <a:lnTo>
                    <a:pt x="30" y="740"/>
                  </a:lnTo>
                  <a:lnTo>
                    <a:pt x="37" y="753"/>
                  </a:lnTo>
                  <a:lnTo>
                    <a:pt x="44" y="766"/>
                  </a:lnTo>
                  <a:lnTo>
                    <a:pt x="53" y="779"/>
                  </a:lnTo>
                  <a:lnTo>
                    <a:pt x="60" y="791"/>
                  </a:lnTo>
                  <a:lnTo>
                    <a:pt x="70" y="801"/>
                  </a:lnTo>
                  <a:lnTo>
                    <a:pt x="79" y="813"/>
                  </a:lnTo>
                  <a:lnTo>
                    <a:pt x="89" y="823"/>
                  </a:lnTo>
                  <a:lnTo>
                    <a:pt x="100" y="834"/>
                  </a:lnTo>
                  <a:lnTo>
                    <a:pt x="111" y="843"/>
                  </a:lnTo>
                  <a:lnTo>
                    <a:pt x="122" y="852"/>
                  </a:lnTo>
                  <a:lnTo>
                    <a:pt x="134" y="860"/>
                  </a:lnTo>
                  <a:lnTo>
                    <a:pt x="147" y="868"/>
                  </a:lnTo>
                  <a:lnTo>
                    <a:pt x="160" y="876"/>
                  </a:lnTo>
                  <a:lnTo>
                    <a:pt x="173" y="883"/>
                  </a:lnTo>
                  <a:lnTo>
                    <a:pt x="186" y="888"/>
                  </a:lnTo>
                  <a:lnTo>
                    <a:pt x="200" y="894"/>
                  </a:lnTo>
                  <a:lnTo>
                    <a:pt x="214" y="899"/>
                  </a:lnTo>
                  <a:lnTo>
                    <a:pt x="229" y="903"/>
                  </a:lnTo>
                  <a:lnTo>
                    <a:pt x="244" y="907"/>
                  </a:lnTo>
                  <a:lnTo>
                    <a:pt x="258" y="909"/>
                  </a:lnTo>
                  <a:lnTo>
                    <a:pt x="274" y="911"/>
                  </a:lnTo>
                  <a:lnTo>
                    <a:pt x="289" y="912"/>
                  </a:lnTo>
                  <a:lnTo>
                    <a:pt x="305" y="912"/>
                  </a:lnTo>
                  <a:lnTo>
                    <a:pt x="305" y="912"/>
                  </a:lnTo>
                  <a:lnTo>
                    <a:pt x="320" y="912"/>
                  </a:lnTo>
                  <a:lnTo>
                    <a:pt x="336" y="911"/>
                  </a:lnTo>
                  <a:lnTo>
                    <a:pt x="351" y="909"/>
                  </a:lnTo>
                  <a:lnTo>
                    <a:pt x="366" y="907"/>
                  </a:lnTo>
                  <a:lnTo>
                    <a:pt x="380" y="903"/>
                  </a:lnTo>
                  <a:lnTo>
                    <a:pt x="395" y="899"/>
                  </a:lnTo>
                  <a:lnTo>
                    <a:pt x="409" y="894"/>
                  </a:lnTo>
                  <a:lnTo>
                    <a:pt x="423" y="888"/>
                  </a:lnTo>
                  <a:lnTo>
                    <a:pt x="437" y="883"/>
                  </a:lnTo>
                  <a:lnTo>
                    <a:pt x="450" y="876"/>
                  </a:lnTo>
                  <a:lnTo>
                    <a:pt x="463" y="868"/>
                  </a:lnTo>
                  <a:lnTo>
                    <a:pt x="475" y="860"/>
                  </a:lnTo>
                  <a:lnTo>
                    <a:pt x="487" y="852"/>
                  </a:lnTo>
                  <a:lnTo>
                    <a:pt x="498" y="843"/>
                  </a:lnTo>
                  <a:lnTo>
                    <a:pt x="509" y="834"/>
                  </a:lnTo>
                  <a:lnTo>
                    <a:pt x="520" y="823"/>
                  </a:lnTo>
                  <a:lnTo>
                    <a:pt x="530" y="813"/>
                  </a:lnTo>
                  <a:lnTo>
                    <a:pt x="539" y="801"/>
                  </a:lnTo>
                  <a:lnTo>
                    <a:pt x="549" y="791"/>
                  </a:lnTo>
                  <a:lnTo>
                    <a:pt x="557" y="779"/>
                  </a:lnTo>
                  <a:lnTo>
                    <a:pt x="565" y="766"/>
                  </a:lnTo>
                  <a:lnTo>
                    <a:pt x="572" y="753"/>
                  </a:lnTo>
                  <a:lnTo>
                    <a:pt x="579" y="740"/>
                  </a:lnTo>
                  <a:lnTo>
                    <a:pt x="585" y="726"/>
                  </a:lnTo>
                  <a:lnTo>
                    <a:pt x="591" y="712"/>
                  </a:lnTo>
                  <a:lnTo>
                    <a:pt x="595" y="698"/>
                  </a:lnTo>
                  <a:lnTo>
                    <a:pt x="599" y="685"/>
                  </a:lnTo>
                  <a:lnTo>
                    <a:pt x="603" y="670"/>
                  </a:lnTo>
                  <a:lnTo>
                    <a:pt x="606" y="654"/>
                  </a:lnTo>
                  <a:lnTo>
                    <a:pt x="608" y="639"/>
                  </a:lnTo>
                  <a:lnTo>
                    <a:pt x="609" y="624"/>
                  </a:lnTo>
                  <a:lnTo>
                    <a:pt x="609" y="608"/>
                  </a:lnTo>
                  <a:lnTo>
                    <a:pt x="609" y="608"/>
                  </a:lnTo>
                  <a:lnTo>
                    <a:pt x="609" y="591"/>
                  </a:lnTo>
                  <a:lnTo>
                    <a:pt x="608" y="574"/>
                  </a:lnTo>
                  <a:lnTo>
                    <a:pt x="606" y="557"/>
                  </a:lnTo>
                  <a:lnTo>
                    <a:pt x="603" y="540"/>
                  </a:lnTo>
                  <a:lnTo>
                    <a:pt x="599" y="521"/>
                  </a:lnTo>
                  <a:lnTo>
                    <a:pt x="595" y="504"/>
                  </a:lnTo>
                  <a:lnTo>
                    <a:pt x="589" y="486"/>
                  </a:lnTo>
                  <a:lnTo>
                    <a:pt x="582" y="468"/>
                  </a:lnTo>
                  <a:lnTo>
                    <a:pt x="575" y="448"/>
                  </a:lnTo>
                  <a:lnTo>
                    <a:pt x="566" y="430"/>
                  </a:lnTo>
                  <a:lnTo>
                    <a:pt x="556" y="410"/>
                  </a:lnTo>
                  <a:lnTo>
                    <a:pt x="545" y="391"/>
                  </a:lnTo>
                  <a:lnTo>
                    <a:pt x="533" y="370"/>
                  </a:lnTo>
                  <a:lnTo>
                    <a:pt x="519" y="349"/>
                  </a:lnTo>
                  <a:lnTo>
                    <a:pt x="504" y="326"/>
                  </a:lnTo>
                  <a:lnTo>
                    <a:pt x="488" y="305"/>
                  </a:lnTo>
                  <a:lnTo>
                    <a:pt x="488" y="305"/>
                  </a:lnTo>
                  <a:close/>
                  <a:moveTo>
                    <a:pt x="305" y="882"/>
                  </a:moveTo>
                  <a:lnTo>
                    <a:pt x="305" y="882"/>
                  </a:lnTo>
                  <a:lnTo>
                    <a:pt x="305" y="839"/>
                  </a:lnTo>
                  <a:lnTo>
                    <a:pt x="305" y="839"/>
                  </a:lnTo>
                  <a:lnTo>
                    <a:pt x="321" y="838"/>
                  </a:lnTo>
                  <a:lnTo>
                    <a:pt x="338" y="836"/>
                  </a:lnTo>
                  <a:lnTo>
                    <a:pt x="354" y="833"/>
                  </a:lnTo>
                  <a:lnTo>
                    <a:pt x="371" y="827"/>
                  </a:lnTo>
                  <a:lnTo>
                    <a:pt x="386" y="822"/>
                  </a:lnTo>
                  <a:lnTo>
                    <a:pt x="401" y="815"/>
                  </a:lnTo>
                  <a:lnTo>
                    <a:pt x="416" y="807"/>
                  </a:lnTo>
                  <a:lnTo>
                    <a:pt x="430" y="798"/>
                  </a:lnTo>
                  <a:lnTo>
                    <a:pt x="444" y="789"/>
                  </a:lnTo>
                  <a:lnTo>
                    <a:pt x="456" y="777"/>
                  </a:lnTo>
                  <a:lnTo>
                    <a:pt x="469" y="765"/>
                  </a:lnTo>
                  <a:lnTo>
                    <a:pt x="481" y="752"/>
                  </a:lnTo>
                  <a:lnTo>
                    <a:pt x="492" y="738"/>
                  </a:lnTo>
                  <a:lnTo>
                    <a:pt x="503" y="723"/>
                  </a:lnTo>
                  <a:lnTo>
                    <a:pt x="512" y="708"/>
                  </a:lnTo>
                  <a:lnTo>
                    <a:pt x="521" y="692"/>
                  </a:lnTo>
                  <a:lnTo>
                    <a:pt x="562" y="702"/>
                  </a:lnTo>
                  <a:lnTo>
                    <a:pt x="562" y="702"/>
                  </a:lnTo>
                  <a:lnTo>
                    <a:pt x="554" y="721"/>
                  </a:lnTo>
                  <a:lnTo>
                    <a:pt x="545" y="740"/>
                  </a:lnTo>
                  <a:lnTo>
                    <a:pt x="535" y="757"/>
                  </a:lnTo>
                  <a:lnTo>
                    <a:pt x="522" y="775"/>
                  </a:lnTo>
                  <a:lnTo>
                    <a:pt x="509" y="791"/>
                  </a:lnTo>
                  <a:lnTo>
                    <a:pt x="495" y="805"/>
                  </a:lnTo>
                  <a:lnTo>
                    <a:pt x="480" y="819"/>
                  </a:lnTo>
                  <a:lnTo>
                    <a:pt x="464" y="832"/>
                  </a:lnTo>
                  <a:lnTo>
                    <a:pt x="446" y="842"/>
                  </a:lnTo>
                  <a:lnTo>
                    <a:pt x="429" y="853"/>
                  </a:lnTo>
                  <a:lnTo>
                    <a:pt x="409" y="862"/>
                  </a:lnTo>
                  <a:lnTo>
                    <a:pt x="390" y="869"/>
                  </a:lnTo>
                  <a:lnTo>
                    <a:pt x="369" y="874"/>
                  </a:lnTo>
                  <a:lnTo>
                    <a:pt x="348" y="879"/>
                  </a:lnTo>
                  <a:lnTo>
                    <a:pt x="327" y="881"/>
                  </a:lnTo>
                  <a:lnTo>
                    <a:pt x="305" y="882"/>
                  </a:lnTo>
                  <a:lnTo>
                    <a:pt x="305" y="882"/>
                  </a:lnTo>
                  <a:close/>
                  <a:moveTo>
                    <a:pt x="575" y="658"/>
                  </a:moveTo>
                  <a:lnTo>
                    <a:pt x="532" y="652"/>
                  </a:lnTo>
                  <a:lnTo>
                    <a:pt x="532" y="652"/>
                  </a:lnTo>
                  <a:lnTo>
                    <a:pt x="534" y="631"/>
                  </a:lnTo>
                  <a:lnTo>
                    <a:pt x="535" y="608"/>
                  </a:lnTo>
                  <a:lnTo>
                    <a:pt x="579" y="608"/>
                  </a:lnTo>
                  <a:lnTo>
                    <a:pt x="579" y="608"/>
                  </a:lnTo>
                  <a:lnTo>
                    <a:pt x="579" y="608"/>
                  </a:lnTo>
                  <a:lnTo>
                    <a:pt x="578" y="633"/>
                  </a:lnTo>
                  <a:lnTo>
                    <a:pt x="575" y="658"/>
                  </a:lnTo>
                  <a:lnTo>
                    <a:pt x="575" y="6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endParaRPr lang="ru-RU" sz="1488" dirty="0"/>
            </a:p>
          </p:txBody>
        </p:sp>
        <p:sp>
          <p:nvSpPr>
            <p:cNvPr id="12" name="Picture96"/>
            <p:cNvSpPr>
              <a:spLocks noEditPoints="1"/>
            </p:cNvSpPr>
            <p:nvPr/>
          </p:nvSpPr>
          <p:spPr bwMode="auto">
            <a:xfrm>
              <a:off x="4364918" y="1498600"/>
              <a:ext cx="179143" cy="287680"/>
            </a:xfrm>
            <a:custGeom>
              <a:avLst/>
              <a:gdLst>
                <a:gd name="T0" fmla="*/ 455 w 609"/>
                <a:gd name="T1" fmla="*/ 261 h 912"/>
                <a:gd name="T2" fmla="*/ 385 w 609"/>
                <a:gd name="T3" fmla="*/ 152 h 912"/>
                <a:gd name="T4" fmla="*/ 305 w 609"/>
                <a:gd name="T5" fmla="*/ 0 h 912"/>
                <a:gd name="T6" fmla="*/ 244 w 609"/>
                <a:gd name="T7" fmla="*/ 118 h 912"/>
                <a:gd name="T8" fmla="*/ 180 w 609"/>
                <a:gd name="T9" fmla="*/ 222 h 912"/>
                <a:gd name="T10" fmla="*/ 122 w 609"/>
                <a:gd name="T11" fmla="*/ 305 h 912"/>
                <a:gd name="T12" fmla="*/ 77 w 609"/>
                <a:gd name="T13" fmla="*/ 370 h 912"/>
                <a:gd name="T14" fmla="*/ 43 w 609"/>
                <a:gd name="T15" fmla="*/ 430 h 912"/>
                <a:gd name="T16" fmla="*/ 20 w 609"/>
                <a:gd name="T17" fmla="*/ 486 h 912"/>
                <a:gd name="T18" fmla="*/ 6 w 609"/>
                <a:gd name="T19" fmla="*/ 540 h 912"/>
                <a:gd name="T20" fmla="*/ 1 w 609"/>
                <a:gd name="T21" fmla="*/ 591 h 912"/>
                <a:gd name="T22" fmla="*/ 1 w 609"/>
                <a:gd name="T23" fmla="*/ 624 h 912"/>
                <a:gd name="T24" fmla="*/ 6 w 609"/>
                <a:gd name="T25" fmla="*/ 670 h 912"/>
                <a:gd name="T26" fmla="*/ 18 w 609"/>
                <a:gd name="T27" fmla="*/ 712 h 912"/>
                <a:gd name="T28" fmla="*/ 37 w 609"/>
                <a:gd name="T29" fmla="*/ 753 h 912"/>
                <a:gd name="T30" fmla="*/ 60 w 609"/>
                <a:gd name="T31" fmla="*/ 791 h 912"/>
                <a:gd name="T32" fmla="*/ 89 w 609"/>
                <a:gd name="T33" fmla="*/ 823 h 912"/>
                <a:gd name="T34" fmla="*/ 122 w 609"/>
                <a:gd name="T35" fmla="*/ 852 h 912"/>
                <a:gd name="T36" fmla="*/ 160 w 609"/>
                <a:gd name="T37" fmla="*/ 876 h 912"/>
                <a:gd name="T38" fmla="*/ 200 w 609"/>
                <a:gd name="T39" fmla="*/ 894 h 912"/>
                <a:gd name="T40" fmla="*/ 244 w 609"/>
                <a:gd name="T41" fmla="*/ 907 h 912"/>
                <a:gd name="T42" fmla="*/ 289 w 609"/>
                <a:gd name="T43" fmla="*/ 912 h 912"/>
                <a:gd name="T44" fmla="*/ 320 w 609"/>
                <a:gd name="T45" fmla="*/ 912 h 912"/>
                <a:gd name="T46" fmla="*/ 366 w 609"/>
                <a:gd name="T47" fmla="*/ 907 h 912"/>
                <a:gd name="T48" fmla="*/ 409 w 609"/>
                <a:gd name="T49" fmla="*/ 894 h 912"/>
                <a:gd name="T50" fmla="*/ 450 w 609"/>
                <a:gd name="T51" fmla="*/ 876 h 912"/>
                <a:gd name="T52" fmla="*/ 487 w 609"/>
                <a:gd name="T53" fmla="*/ 852 h 912"/>
                <a:gd name="T54" fmla="*/ 520 w 609"/>
                <a:gd name="T55" fmla="*/ 823 h 912"/>
                <a:gd name="T56" fmla="*/ 549 w 609"/>
                <a:gd name="T57" fmla="*/ 791 h 912"/>
                <a:gd name="T58" fmla="*/ 572 w 609"/>
                <a:gd name="T59" fmla="*/ 753 h 912"/>
                <a:gd name="T60" fmla="*/ 591 w 609"/>
                <a:gd name="T61" fmla="*/ 712 h 912"/>
                <a:gd name="T62" fmla="*/ 603 w 609"/>
                <a:gd name="T63" fmla="*/ 670 h 912"/>
                <a:gd name="T64" fmla="*/ 609 w 609"/>
                <a:gd name="T65" fmla="*/ 624 h 912"/>
                <a:gd name="T66" fmla="*/ 609 w 609"/>
                <a:gd name="T67" fmla="*/ 591 h 912"/>
                <a:gd name="T68" fmla="*/ 603 w 609"/>
                <a:gd name="T69" fmla="*/ 540 h 912"/>
                <a:gd name="T70" fmla="*/ 589 w 609"/>
                <a:gd name="T71" fmla="*/ 486 h 912"/>
                <a:gd name="T72" fmla="*/ 566 w 609"/>
                <a:gd name="T73" fmla="*/ 430 h 912"/>
                <a:gd name="T74" fmla="*/ 533 w 609"/>
                <a:gd name="T75" fmla="*/ 370 h 912"/>
                <a:gd name="T76" fmla="*/ 488 w 609"/>
                <a:gd name="T77" fmla="*/ 305 h 912"/>
                <a:gd name="T78" fmla="*/ 305 w 609"/>
                <a:gd name="T79" fmla="*/ 882 h 912"/>
                <a:gd name="T80" fmla="*/ 321 w 609"/>
                <a:gd name="T81" fmla="*/ 838 h 912"/>
                <a:gd name="T82" fmla="*/ 371 w 609"/>
                <a:gd name="T83" fmla="*/ 827 h 912"/>
                <a:gd name="T84" fmla="*/ 416 w 609"/>
                <a:gd name="T85" fmla="*/ 807 h 912"/>
                <a:gd name="T86" fmla="*/ 456 w 609"/>
                <a:gd name="T87" fmla="*/ 777 h 912"/>
                <a:gd name="T88" fmla="*/ 492 w 609"/>
                <a:gd name="T89" fmla="*/ 738 h 912"/>
                <a:gd name="T90" fmla="*/ 521 w 609"/>
                <a:gd name="T91" fmla="*/ 692 h 912"/>
                <a:gd name="T92" fmla="*/ 554 w 609"/>
                <a:gd name="T93" fmla="*/ 721 h 912"/>
                <a:gd name="T94" fmla="*/ 522 w 609"/>
                <a:gd name="T95" fmla="*/ 775 h 912"/>
                <a:gd name="T96" fmla="*/ 480 w 609"/>
                <a:gd name="T97" fmla="*/ 819 h 912"/>
                <a:gd name="T98" fmla="*/ 429 w 609"/>
                <a:gd name="T99" fmla="*/ 853 h 912"/>
                <a:gd name="T100" fmla="*/ 369 w 609"/>
                <a:gd name="T101" fmla="*/ 874 h 912"/>
                <a:gd name="T102" fmla="*/ 305 w 609"/>
                <a:gd name="T103" fmla="*/ 882 h 912"/>
                <a:gd name="T104" fmla="*/ 532 w 609"/>
                <a:gd name="T105" fmla="*/ 652 h 912"/>
                <a:gd name="T106" fmla="*/ 535 w 609"/>
                <a:gd name="T107" fmla="*/ 608 h 912"/>
                <a:gd name="T108" fmla="*/ 579 w 609"/>
                <a:gd name="T109" fmla="*/ 608 h 912"/>
                <a:gd name="T110" fmla="*/ 575 w 609"/>
                <a:gd name="T111" fmla="*/ 658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912">
                  <a:moveTo>
                    <a:pt x="488" y="305"/>
                  </a:moveTo>
                  <a:lnTo>
                    <a:pt x="488" y="305"/>
                  </a:lnTo>
                  <a:lnTo>
                    <a:pt x="455" y="261"/>
                  </a:lnTo>
                  <a:lnTo>
                    <a:pt x="429" y="222"/>
                  </a:lnTo>
                  <a:lnTo>
                    <a:pt x="405" y="187"/>
                  </a:lnTo>
                  <a:lnTo>
                    <a:pt x="385" y="152"/>
                  </a:lnTo>
                  <a:lnTo>
                    <a:pt x="365" y="118"/>
                  </a:lnTo>
                  <a:lnTo>
                    <a:pt x="346" y="82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63" y="82"/>
                  </a:lnTo>
                  <a:lnTo>
                    <a:pt x="244" y="118"/>
                  </a:lnTo>
                  <a:lnTo>
                    <a:pt x="224" y="152"/>
                  </a:lnTo>
                  <a:lnTo>
                    <a:pt x="204" y="187"/>
                  </a:lnTo>
                  <a:lnTo>
                    <a:pt x="180" y="222"/>
                  </a:lnTo>
                  <a:lnTo>
                    <a:pt x="154" y="261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05" y="327"/>
                  </a:lnTo>
                  <a:lnTo>
                    <a:pt x="90" y="349"/>
                  </a:lnTo>
                  <a:lnTo>
                    <a:pt x="77" y="370"/>
                  </a:lnTo>
                  <a:lnTo>
                    <a:pt x="64" y="391"/>
                  </a:lnTo>
                  <a:lnTo>
                    <a:pt x="54" y="410"/>
                  </a:lnTo>
                  <a:lnTo>
                    <a:pt x="43" y="430"/>
                  </a:lnTo>
                  <a:lnTo>
                    <a:pt x="34" y="448"/>
                  </a:lnTo>
                  <a:lnTo>
                    <a:pt x="27" y="468"/>
                  </a:lnTo>
                  <a:lnTo>
                    <a:pt x="20" y="486"/>
                  </a:lnTo>
                  <a:lnTo>
                    <a:pt x="15" y="504"/>
                  </a:lnTo>
                  <a:lnTo>
                    <a:pt x="10" y="521"/>
                  </a:lnTo>
                  <a:lnTo>
                    <a:pt x="6" y="540"/>
                  </a:lnTo>
                  <a:lnTo>
                    <a:pt x="3" y="557"/>
                  </a:lnTo>
                  <a:lnTo>
                    <a:pt x="2" y="574"/>
                  </a:lnTo>
                  <a:lnTo>
                    <a:pt x="1" y="591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624"/>
                  </a:lnTo>
                  <a:lnTo>
                    <a:pt x="2" y="639"/>
                  </a:lnTo>
                  <a:lnTo>
                    <a:pt x="3" y="654"/>
                  </a:lnTo>
                  <a:lnTo>
                    <a:pt x="6" y="670"/>
                  </a:lnTo>
                  <a:lnTo>
                    <a:pt x="10" y="685"/>
                  </a:lnTo>
                  <a:lnTo>
                    <a:pt x="14" y="698"/>
                  </a:lnTo>
                  <a:lnTo>
                    <a:pt x="18" y="712"/>
                  </a:lnTo>
                  <a:lnTo>
                    <a:pt x="24" y="726"/>
                  </a:lnTo>
                  <a:lnTo>
                    <a:pt x="30" y="740"/>
                  </a:lnTo>
                  <a:lnTo>
                    <a:pt x="37" y="753"/>
                  </a:lnTo>
                  <a:lnTo>
                    <a:pt x="44" y="766"/>
                  </a:lnTo>
                  <a:lnTo>
                    <a:pt x="53" y="779"/>
                  </a:lnTo>
                  <a:lnTo>
                    <a:pt x="60" y="791"/>
                  </a:lnTo>
                  <a:lnTo>
                    <a:pt x="70" y="801"/>
                  </a:lnTo>
                  <a:lnTo>
                    <a:pt x="79" y="813"/>
                  </a:lnTo>
                  <a:lnTo>
                    <a:pt x="89" y="823"/>
                  </a:lnTo>
                  <a:lnTo>
                    <a:pt x="100" y="834"/>
                  </a:lnTo>
                  <a:lnTo>
                    <a:pt x="111" y="843"/>
                  </a:lnTo>
                  <a:lnTo>
                    <a:pt x="122" y="852"/>
                  </a:lnTo>
                  <a:lnTo>
                    <a:pt x="134" y="860"/>
                  </a:lnTo>
                  <a:lnTo>
                    <a:pt x="147" y="868"/>
                  </a:lnTo>
                  <a:lnTo>
                    <a:pt x="160" y="876"/>
                  </a:lnTo>
                  <a:lnTo>
                    <a:pt x="173" y="883"/>
                  </a:lnTo>
                  <a:lnTo>
                    <a:pt x="186" y="888"/>
                  </a:lnTo>
                  <a:lnTo>
                    <a:pt x="200" y="894"/>
                  </a:lnTo>
                  <a:lnTo>
                    <a:pt x="214" y="899"/>
                  </a:lnTo>
                  <a:lnTo>
                    <a:pt x="229" y="903"/>
                  </a:lnTo>
                  <a:lnTo>
                    <a:pt x="244" y="907"/>
                  </a:lnTo>
                  <a:lnTo>
                    <a:pt x="258" y="909"/>
                  </a:lnTo>
                  <a:lnTo>
                    <a:pt x="274" y="911"/>
                  </a:lnTo>
                  <a:lnTo>
                    <a:pt x="289" y="912"/>
                  </a:lnTo>
                  <a:lnTo>
                    <a:pt x="305" y="912"/>
                  </a:lnTo>
                  <a:lnTo>
                    <a:pt x="305" y="912"/>
                  </a:lnTo>
                  <a:lnTo>
                    <a:pt x="320" y="912"/>
                  </a:lnTo>
                  <a:lnTo>
                    <a:pt x="336" y="911"/>
                  </a:lnTo>
                  <a:lnTo>
                    <a:pt x="351" y="909"/>
                  </a:lnTo>
                  <a:lnTo>
                    <a:pt x="366" y="907"/>
                  </a:lnTo>
                  <a:lnTo>
                    <a:pt x="380" y="903"/>
                  </a:lnTo>
                  <a:lnTo>
                    <a:pt x="395" y="899"/>
                  </a:lnTo>
                  <a:lnTo>
                    <a:pt x="409" y="894"/>
                  </a:lnTo>
                  <a:lnTo>
                    <a:pt x="423" y="888"/>
                  </a:lnTo>
                  <a:lnTo>
                    <a:pt x="437" y="883"/>
                  </a:lnTo>
                  <a:lnTo>
                    <a:pt x="450" y="876"/>
                  </a:lnTo>
                  <a:lnTo>
                    <a:pt x="463" y="868"/>
                  </a:lnTo>
                  <a:lnTo>
                    <a:pt x="475" y="860"/>
                  </a:lnTo>
                  <a:lnTo>
                    <a:pt x="487" y="852"/>
                  </a:lnTo>
                  <a:lnTo>
                    <a:pt x="498" y="843"/>
                  </a:lnTo>
                  <a:lnTo>
                    <a:pt x="509" y="834"/>
                  </a:lnTo>
                  <a:lnTo>
                    <a:pt x="520" y="823"/>
                  </a:lnTo>
                  <a:lnTo>
                    <a:pt x="530" y="813"/>
                  </a:lnTo>
                  <a:lnTo>
                    <a:pt x="539" y="801"/>
                  </a:lnTo>
                  <a:lnTo>
                    <a:pt x="549" y="791"/>
                  </a:lnTo>
                  <a:lnTo>
                    <a:pt x="557" y="779"/>
                  </a:lnTo>
                  <a:lnTo>
                    <a:pt x="565" y="766"/>
                  </a:lnTo>
                  <a:lnTo>
                    <a:pt x="572" y="753"/>
                  </a:lnTo>
                  <a:lnTo>
                    <a:pt x="579" y="740"/>
                  </a:lnTo>
                  <a:lnTo>
                    <a:pt x="585" y="726"/>
                  </a:lnTo>
                  <a:lnTo>
                    <a:pt x="591" y="712"/>
                  </a:lnTo>
                  <a:lnTo>
                    <a:pt x="595" y="698"/>
                  </a:lnTo>
                  <a:lnTo>
                    <a:pt x="599" y="685"/>
                  </a:lnTo>
                  <a:lnTo>
                    <a:pt x="603" y="670"/>
                  </a:lnTo>
                  <a:lnTo>
                    <a:pt x="606" y="654"/>
                  </a:lnTo>
                  <a:lnTo>
                    <a:pt x="608" y="639"/>
                  </a:lnTo>
                  <a:lnTo>
                    <a:pt x="609" y="624"/>
                  </a:lnTo>
                  <a:lnTo>
                    <a:pt x="609" y="608"/>
                  </a:lnTo>
                  <a:lnTo>
                    <a:pt x="609" y="608"/>
                  </a:lnTo>
                  <a:lnTo>
                    <a:pt x="609" y="591"/>
                  </a:lnTo>
                  <a:lnTo>
                    <a:pt x="608" y="574"/>
                  </a:lnTo>
                  <a:lnTo>
                    <a:pt x="606" y="557"/>
                  </a:lnTo>
                  <a:lnTo>
                    <a:pt x="603" y="540"/>
                  </a:lnTo>
                  <a:lnTo>
                    <a:pt x="599" y="521"/>
                  </a:lnTo>
                  <a:lnTo>
                    <a:pt x="595" y="504"/>
                  </a:lnTo>
                  <a:lnTo>
                    <a:pt x="589" y="486"/>
                  </a:lnTo>
                  <a:lnTo>
                    <a:pt x="582" y="468"/>
                  </a:lnTo>
                  <a:lnTo>
                    <a:pt x="575" y="448"/>
                  </a:lnTo>
                  <a:lnTo>
                    <a:pt x="566" y="430"/>
                  </a:lnTo>
                  <a:lnTo>
                    <a:pt x="556" y="410"/>
                  </a:lnTo>
                  <a:lnTo>
                    <a:pt x="545" y="391"/>
                  </a:lnTo>
                  <a:lnTo>
                    <a:pt x="533" y="370"/>
                  </a:lnTo>
                  <a:lnTo>
                    <a:pt x="519" y="349"/>
                  </a:lnTo>
                  <a:lnTo>
                    <a:pt x="504" y="326"/>
                  </a:lnTo>
                  <a:lnTo>
                    <a:pt x="488" y="305"/>
                  </a:lnTo>
                  <a:lnTo>
                    <a:pt x="488" y="305"/>
                  </a:lnTo>
                  <a:close/>
                  <a:moveTo>
                    <a:pt x="305" y="882"/>
                  </a:moveTo>
                  <a:lnTo>
                    <a:pt x="305" y="882"/>
                  </a:lnTo>
                  <a:lnTo>
                    <a:pt x="305" y="839"/>
                  </a:lnTo>
                  <a:lnTo>
                    <a:pt x="305" y="839"/>
                  </a:lnTo>
                  <a:lnTo>
                    <a:pt x="321" y="838"/>
                  </a:lnTo>
                  <a:lnTo>
                    <a:pt x="338" y="836"/>
                  </a:lnTo>
                  <a:lnTo>
                    <a:pt x="354" y="833"/>
                  </a:lnTo>
                  <a:lnTo>
                    <a:pt x="371" y="827"/>
                  </a:lnTo>
                  <a:lnTo>
                    <a:pt x="386" y="822"/>
                  </a:lnTo>
                  <a:lnTo>
                    <a:pt x="401" y="815"/>
                  </a:lnTo>
                  <a:lnTo>
                    <a:pt x="416" y="807"/>
                  </a:lnTo>
                  <a:lnTo>
                    <a:pt x="430" y="798"/>
                  </a:lnTo>
                  <a:lnTo>
                    <a:pt x="444" y="789"/>
                  </a:lnTo>
                  <a:lnTo>
                    <a:pt x="456" y="777"/>
                  </a:lnTo>
                  <a:lnTo>
                    <a:pt x="469" y="765"/>
                  </a:lnTo>
                  <a:lnTo>
                    <a:pt x="481" y="752"/>
                  </a:lnTo>
                  <a:lnTo>
                    <a:pt x="492" y="738"/>
                  </a:lnTo>
                  <a:lnTo>
                    <a:pt x="503" y="723"/>
                  </a:lnTo>
                  <a:lnTo>
                    <a:pt x="512" y="708"/>
                  </a:lnTo>
                  <a:lnTo>
                    <a:pt x="521" y="692"/>
                  </a:lnTo>
                  <a:lnTo>
                    <a:pt x="562" y="702"/>
                  </a:lnTo>
                  <a:lnTo>
                    <a:pt x="562" y="702"/>
                  </a:lnTo>
                  <a:lnTo>
                    <a:pt x="554" y="721"/>
                  </a:lnTo>
                  <a:lnTo>
                    <a:pt x="545" y="740"/>
                  </a:lnTo>
                  <a:lnTo>
                    <a:pt x="535" y="757"/>
                  </a:lnTo>
                  <a:lnTo>
                    <a:pt x="522" y="775"/>
                  </a:lnTo>
                  <a:lnTo>
                    <a:pt x="509" y="791"/>
                  </a:lnTo>
                  <a:lnTo>
                    <a:pt x="495" y="805"/>
                  </a:lnTo>
                  <a:lnTo>
                    <a:pt x="480" y="819"/>
                  </a:lnTo>
                  <a:lnTo>
                    <a:pt x="464" y="832"/>
                  </a:lnTo>
                  <a:lnTo>
                    <a:pt x="446" y="842"/>
                  </a:lnTo>
                  <a:lnTo>
                    <a:pt x="429" y="853"/>
                  </a:lnTo>
                  <a:lnTo>
                    <a:pt x="409" y="862"/>
                  </a:lnTo>
                  <a:lnTo>
                    <a:pt x="390" y="869"/>
                  </a:lnTo>
                  <a:lnTo>
                    <a:pt x="369" y="874"/>
                  </a:lnTo>
                  <a:lnTo>
                    <a:pt x="348" y="879"/>
                  </a:lnTo>
                  <a:lnTo>
                    <a:pt x="327" y="881"/>
                  </a:lnTo>
                  <a:lnTo>
                    <a:pt x="305" y="882"/>
                  </a:lnTo>
                  <a:lnTo>
                    <a:pt x="305" y="882"/>
                  </a:lnTo>
                  <a:close/>
                  <a:moveTo>
                    <a:pt x="575" y="658"/>
                  </a:moveTo>
                  <a:lnTo>
                    <a:pt x="532" y="652"/>
                  </a:lnTo>
                  <a:lnTo>
                    <a:pt x="532" y="652"/>
                  </a:lnTo>
                  <a:lnTo>
                    <a:pt x="534" y="631"/>
                  </a:lnTo>
                  <a:lnTo>
                    <a:pt x="535" y="608"/>
                  </a:lnTo>
                  <a:lnTo>
                    <a:pt x="579" y="608"/>
                  </a:lnTo>
                  <a:lnTo>
                    <a:pt x="579" y="608"/>
                  </a:lnTo>
                  <a:lnTo>
                    <a:pt x="579" y="608"/>
                  </a:lnTo>
                  <a:lnTo>
                    <a:pt x="578" y="633"/>
                  </a:lnTo>
                  <a:lnTo>
                    <a:pt x="575" y="658"/>
                  </a:lnTo>
                  <a:lnTo>
                    <a:pt x="575" y="6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endParaRPr lang="ru-RU" sz="1488" dirty="0"/>
            </a:p>
          </p:txBody>
        </p:sp>
        <p:sp>
          <p:nvSpPr>
            <p:cNvPr id="13" name="Picture96"/>
            <p:cNvSpPr>
              <a:spLocks noEditPoints="1"/>
            </p:cNvSpPr>
            <p:nvPr/>
          </p:nvSpPr>
          <p:spPr bwMode="auto">
            <a:xfrm>
              <a:off x="4580024" y="1498600"/>
              <a:ext cx="179143" cy="287680"/>
            </a:xfrm>
            <a:custGeom>
              <a:avLst/>
              <a:gdLst>
                <a:gd name="T0" fmla="*/ 455 w 609"/>
                <a:gd name="T1" fmla="*/ 261 h 912"/>
                <a:gd name="T2" fmla="*/ 385 w 609"/>
                <a:gd name="T3" fmla="*/ 152 h 912"/>
                <a:gd name="T4" fmla="*/ 305 w 609"/>
                <a:gd name="T5" fmla="*/ 0 h 912"/>
                <a:gd name="T6" fmla="*/ 244 w 609"/>
                <a:gd name="T7" fmla="*/ 118 h 912"/>
                <a:gd name="T8" fmla="*/ 180 w 609"/>
                <a:gd name="T9" fmla="*/ 222 h 912"/>
                <a:gd name="T10" fmla="*/ 122 w 609"/>
                <a:gd name="T11" fmla="*/ 305 h 912"/>
                <a:gd name="T12" fmla="*/ 77 w 609"/>
                <a:gd name="T13" fmla="*/ 370 h 912"/>
                <a:gd name="T14" fmla="*/ 43 w 609"/>
                <a:gd name="T15" fmla="*/ 430 h 912"/>
                <a:gd name="T16" fmla="*/ 20 w 609"/>
                <a:gd name="T17" fmla="*/ 486 h 912"/>
                <a:gd name="T18" fmla="*/ 6 w 609"/>
                <a:gd name="T19" fmla="*/ 540 h 912"/>
                <a:gd name="T20" fmla="*/ 1 w 609"/>
                <a:gd name="T21" fmla="*/ 591 h 912"/>
                <a:gd name="T22" fmla="*/ 1 w 609"/>
                <a:gd name="T23" fmla="*/ 624 h 912"/>
                <a:gd name="T24" fmla="*/ 6 w 609"/>
                <a:gd name="T25" fmla="*/ 670 h 912"/>
                <a:gd name="T26" fmla="*/ 18 w 609"/>
                <a:gd name="T27" fmla="*/ 712 h 912"/>
                <a:gd name="T28" fmla="*/ 37 w 609"/>
                <a:gd name="T29" fmla="*/ 753 h 912"/>
                <a:gd name="T30" fmla="*/ 60 w 609"/>
                <a:gd name="T31" fmla="*/ 791 h 912"/>
                <a:gd name="T32" fmla="*/ 89 w 609"/>
                <a:gd name="T33" fmla="*/ 823 h 912"/>
                <a:gd name="T34" fmla="*/ 122 w 609"/>
                <a:gd name="T35" fmla="*/ 852 h 912"/>
                <a:gd name="T36" fmla="*/ 160 w 609"/>
                <a:gd name="T37" fmla="*/ 876 h 912"/>
                <a:gd name="T38" fmla="*/ 200 w 609"/>
                <a:gd name="T39" fmla="*/ 894 h 912"/>
                <a:gd name="T40" fmla="*/ 244 w 609"/>
                <a:gd name="T41" fmla="*/ 907 h 912"/>
                <a:gd name="T42" fmla="*/ 289 w 609"/>
                <a:gd name="T43" fmla="*/ 912 h 912"/>
                <a:gd name="T44" fmla="*/ 320 w 609"/>
                <a:gd name="T45" fmla="*/ 912 h 912"/>
                <a:gd name="T46" fmla="*/ 366 w 609"/>
                <a:gd name="T47" fmla="*/ 907 h 912"/>
                <a:gd name="T48" fmla="*/ 409 w 609"/>
                <a:gd name="T49" fmla="*/ 894 h 912"/>
                <a:gd name="T50" fmla="*/ 450 w 609"/>
                <a:gd name="T51" fmla="*/ 876 h 912"/>
                <a:gd name="T52" fmla="*/ 487 w 609"/>
                <a:gd name="T53" fmla="*/ 852 h 912"/>
                <a:gd name="T54" fmla="*/ 520 w 609"/>
                <a:gd name="T55" fmla="*/ 823 h 912"/>
                <a:gd name="T56" fmla="*/ 549 w 609"/>
                <a:gd name="T57" fmla="*/ 791 h 912"/>
                <a:gd name="T58" fmla="*/ 572 w 609"/>
                <a:gd name="T59" fmla="*/ 753 h 912"/>
                <a:gd name="T60" fmla="*/ 591 w 609"/>
                <a:gd name="T61" fmla="*/ 712 h 912"/>
                <a:gd name="T62" fmla="*/ 603 w 609"/>
                <a:gd name="T63" fmla="*/ 670 h 912"/>
                <a:gd name="T64" fmla="*/ 609 w 609"/>
                <a:gd name="T65" fmla="*/ 624 h 912"/>
                <a:gd name="T66" fmla="*/ 609 w 609"/>
                <a:gd name="T67" fmla="*/ 591 h 912"/>
                <a:gd name="T68" fmla="*/ 603 w 609"/>
                <a:gd name="T69" fmla="*/ 540 h 912"/>
                <a:gd name="T70" fmla="*/ 589 w 609"/>
                <a:gd name="T71" fmla="*/ 486 h 912"/>
                <a:gd name="T72" fmla="*/ 566 w 609"/>
                <a:gd name="T73" fmla="*/ 430 h 912"/>
                <a:gd name="T74" fmla="*/ 533 w 609"/>
                <a:gd name="T75" fmla="*/ 370 h 912"/>
                <a:gd name="T76" fmla="*/ 488 w 609"/>
                <a:gd name="T77" fmla="*/ 305 h 912"/>
                <a:gd name="T78" fmla="*/ 305 w 609"/>
                <a:gd name="T79" fmla="*/ 882 h 912"/>
                <a:gd name="T80" fmla="*/ 321 w 609"/>
                <a:gd name="T81" fmla="*/ 838 h 912"/>
                <a:gd name="T82" fmla="*/ 371 w 609"/>
                <a:gd name="T83" fmla="*/ 827 h 912"/>
                <a:gd name="T84" fmla="*/ 416 w 609"/>
                <a:gd name="T85" fmla="*/ 807 h 912"/>
                <a:gd name="T86" fmla="*/ 456 w 609"/>
                <a:gd name="T87" fmla="*/ 777 h 912"/>
                <a:gd name="T88" fmla="*/ 492 w 609"/>
                <a:gd name="T89" fmla="*/ 738 h 912"/>
                <a:gd name="T90" fmla="*/ 521 w 609"/>
                <a:gd name="T91" fmla="*/ 692 h 912"/>
                <a:gd name="T92" fmla="*/ 554 w 609"/>
                <a:gd name="T93" fmla="*/ 721 h 912"/>
                <a:gd name="T94" fmla="*/ 522 w 609"/>
                <a:gd name="T95" fmla="*/ 775 h 912"/>
                <a:gd name="T96" fmla="*/ 480 w 609"/>
                <a:gd name="T97" fmla="*/ 819 h 912"/>
                <a:gd name="T98" fmla="*/ 429 w 609"/>
                <a:gd name="T99" fmla="*/ 853 h 912"/>
                <a:gd name="T100" fmla="*/ 369 w 609"/>
                <a:gd name="T101" fmla="*/ 874 h 912"/>
                <a:gd name="T102" fmla="*/ 305 w 609"/>
                <a:gd name="T103" fmla="*/ 882 h 912"/>
                <a:gd name="T104" fmla="*/ 532 w 609"/>
                <a:gd name="T105" fmla="*/ 652 h 912"/>
                <a:gd name="T106" fmla="*/ 535 w 609"/>
                <a:gd name="T107" fmla="*/ 608 h 912"/>
                <a:gd name="T108" fmla="*/ 579 w 609"/>
                <a:gd name="T109" fmla="*/ 608 h 912"/>
                <a:gd name="T110" fmla="*/ 575 w 609"/>
                <a:gd name="T111" fmla="*/ 658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912">
                  <a:moveTo>
                    <a:pt x="488" y="305"/>
                  </a:moveTo>
                  <a:lnTo>
                    <a:pt x="488" y="305"/>
                  </a:lnTo>
                  <a:lnTo>
                    <a:pt x="455" y="261"/>
                  </a:lnTo>
                  <a:lnTo>
                    <a:pt x="429" y="222"/>
                  </a:lnTo>
                  <a:lnTo>
                    <a:pt x="405" y="187"/>
                  </a:lnTo>
                  <a:lnTo>
                    <a:pt x="385" y="152"/>
                  </a:lnTo>
                  <a:lnTo>
                    <a:pt x="365" y="118"/>
                  </a:lnTo>
                  <a:lnTo>
                    <a:pt x="346" y="82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263" y="82"/>
                  </a:lnTo>
                  <a:lnTo>
                    <a:pt x="244" y="118"/>
                  </a:lnTo>
                  <a:lnTo>
                    <a:pt x="224" y="152"/>
                  </a:lnTo>
                  <a:lnTo>
                    <a:pt x="204" y="187"/>
                  </a:lnTo>
                  <a:lnTo>
                    <a:pt x="180" y="222"/>
                  </a:lnTo>
                  <a:lnTo>
                    <a:pt x="154" y="261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05" y="327"/>
                  </a:lnTo>
                  <a:lnTo>
                    <a:pt x="90" y="349"/>
                  </a:lnTo>
                  <a:lnTo>
                    <a:pt x="77" y="370"/>
                  </a:lnTo>
                  <a:lnTo>
                    <a:pt x="64" y="391"/>
                  </a:lnTo>
                  <a:lnTo>
                    <a:pt x="54" y="410"/>
                  </a:lnTo>
                  <a:lnTo>
                    <a:pt x="43" y="430"/>
                  </a:lnTo>
                  <a:lnTo>
                    <a:pt x="34" y="448"/>
                  </a:lnTo>
                  <a:lnTo>
                    <a:pt x="27" y="468"/>
                  </a:lnTo>
                  <a:lnTo>
                    <a:pt x="20" y="486"/>
                  </a:lnTo>
                  <a:lnTo>
                    <a:pt x="15" y="504"/>
                  </a:lnTo>
                  <a:lnTo>
                    <a:pt x="10" y="521"/>
                  </a:lnTo>
                  <a:lnTo>
                    <a:pt x="6" y="540"/>
                  </a:lnTo>
                  <a:lnTo>
                    <a:pt x="3" y="557"/>
                  </a:lnTo>
                  <a:lnTo>
                    <a:pt x="2" y="574"/>
                  </a:lnTo>
                  <a:lnTo>
                    <a:pt x="1" y="591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624"/>
                  </a:lnTo>
                  <a:lnTo>
                    <a:pt x="2" y="639"/>
                  </a:lnTo>
                  <a:lnTo>
                    <a:pt x="3" y="654"/>
                  </a:lnTo>
                  <a:lnTo>
                    <a:pt x="6" y="670"/>
                  </a:lnTo>
                  <a:lnTo>
                    <a:pt x="10" y="685"/>
                  </a:lnTo>
                  <a:lnTo>
                    <a:pt x="14" y="698"/>
                  </a:lnTo>
                  <a:lnTo>
                    <a:pt x="18" y="712"/>
                  </a:lnTo>
                  <a:lnTo>
                    <a:pt x="24" y="726"/>
                  </a:lnTo>
                  <a:lnTo>
                    <a:pt x="30" y="740"/>
                  </a:lnTo>
                  <a:lnTo>
                    <a:pt x="37" y="753"/>
                  </a:lnTo>
                  <a:lnTo>
                    <a:pt x="44" y="766"/>
                  </a:lnTo>
                  <a:lnTo>
                    <a:pt x="53" y="779"/>
                  </a:lnTo>
                  <a:lnTo>
                    <a:pt x="60" y="791"/>
                  </a:lnTo>
                  <a:lnTo>
                    <a:pt x="70" y="801"/>
                  </a:lnTo>
                  <a:lnTo>
                    <a:pt x="79" y="813"/>
                  </a:lnTo>
                  <a:lnTo>
                    <a:pt x="89" y="823"/>
                  </a:lnTo>
                  <a:lnTo>
                    <a:pt x="100" y="834"/>
                  </a:lnTo>
                  <a:lnTo>
                    <a:pt x="111" y="843"/>
                  </a:lnTo>
                  <a:lnTo>
                    <a:pt x="122" y="852"/>
                  </a:lnTo>
                  <a:lnTo>
                    <a:pt x="134" y="860"/>
                  </a:lnTo>
                  <a:lnTo>
                    <a:pt x="147" y="868"/>
                  </a:lnTo>
                  <a:lnTo>
                    <a:pt x="160" y="876"/>
                  </a:lnTo>
                  <a:lnTo>
                    <a:pt x="173" y="883"/>
                  </a:lnTo>
                  <a:lnTo>
                    <a:pt x="186" y="888"/>
                  </a:lnTo>
                  <a:lnTo>
                    <a:pt x="200" y="894"/>
                  </a:lnTo>
                  <a:lnTo>
                    <a:pt x="214" y="899"/>
                  </a:lnTo>
                  <a:lnTo>
                    <a:pt x="229" y="903"/>
                  </a:lnTo>
                  <a:lnTo>
                    <a:pt x="244" y="907"/>
                  </a:lnTo>
                  <a:lnTo>
                    <a:pt x="258" y="909"/>
                  </a:lnTo>
                  <a:lnTo>
                    <a:pt x="274" y="911"/>
                  </a:lnTo>
                  <a:lnTo>
                    <a:pt x="289" y="912"/>
                  </a:lnTo>
                  <a:lnTo>
                    <a:pt x="305" y="912"/>
                  </a:lnTo>
                  <a:lnTo>
                    <a:pt x="305" y="912"/>
                  </a:lnTo>
                  <a:lnTo>
                    <a:pt x="320" y="912"/>
                  </a:lnTo>
                  <a:lnTo>
                    <a:pt x="336" y="911"/>
                  </a:lnTo>
                  <a:lnTo>
                    <a:pt x="351" y="909"/>
                  </a:lnTo>
                  <a:lnTo>
                    <a:pt x="366" y="907"/>
                  </a:lnTo>
                  <a:lnTo>
                    <a:pt x="380" y="903"/>
                  </a:lnTo>
                  <a:lnTo>
                    <a:pt x="395" y="899"/>
                  </a:lnTo>
                  <a:lnTo>
                    <a:pt x="409" y="894"/>
                  </a:lnTo>
                  <a:lnTo>
                    <a:pt x="423" y="888"/>
                  </a:lnTo>
                  <a:lnTo>
                    <a:pt x="437" y="883"/>
                  </a:lnTo>
                  <a:lnTo>
                    <a:pt x="450" y="876"/>
                  </a:lnTo>
                  <a:lnTo>
                    <a:pt x="463" y="868"/>
                  </a:lnTo>
                  <a:lnTo>
                    <a:pt x="475" y="860"/>
                  </a:lnTo>
                  <a:lnTo>
                    <a:pt x="487" y="852"/>
                  </a:lnTo>
                  <a:lnTo>
                    <a:pt x="498" y="843"/>
                  </a:lnTo>
                  <a:lnTo>
                    <a:pt x="509" y="834"/>
                  </a:lnTo>
                  <a:lnTo>
                    <a:pt x="520" y="823"/>
                  </a:lnTo>
                  <a:lnTo>
                    <a:pt x="530" y="813"/>
                  </a:lnTo>
                  <a:lnTo>
                    <a:pt x="539" y="801"/>
                  </a:lnTo>
                  <a:lnTo>
                    <a:pt x="549" y="791"/>
                  </a:lnTo>
                  <a:lnTo>
                    <a:pt x="557" y="779"/>
                  </a:lnTo>
                  <a:lnTo>
                    <a:pt x="565" y="766"/>
                  </a:lnTo>
                  <a:lnTo>
                    <a:pt x="572" y="753"/>
                  </a:lnTo>
                  <a:lnTo>
                    <a:pt x="579" y="740"/>
                  </a:lnTo>
                  <a:lnTo>
                    <a:pt x="585" y="726"/>
                  </a:lnTo>
                  <a:lnTo>
                    <a:pt x="591" y="712"/>
                  </a:lnTo>
                  <a:lnTo>
                    <a:pt x="595" y="698"/>
                  </a:lnTo>
                  <a:lnTo>
                    <a:pt x="599" y="685"/>
                  </a:lnTo>
                  <a:lnTo>
                    <a:pt x="603" y="670"/>
                  </a:lnTo>
                  <a:lnTo>
                    <a:pt x="606" y="654"/>
                  </a:lnTo>
                  <a:lnTo>
                    <a:pt x="608" y="639"/>
                  </a:lnTo>
                  <a:lnTo>
                    <a:pt x="609" y="624"/>
                  </a:lnTo>
                  <a:lnTo>
                    <a:pt x="609" y="608"/>
                  </a:lnTo>
                  <a:lnTo>
                    <a:pt x="609" y="608"/>
                  </a:lnTo>
                  <a:lnTo>
                    <a:pt x="609" y="591"/>
                  </a:lnTo>
                  <a:lnTo>
                    <a:pt x="608" y="574"/>
                  </a:lnTo>
                  <a:lnTo>
                    <a:pt x="606" y="557"/>
                  </a:lnTo>
                  <a:lnTo>
                    <a:pt x="603" y="540"/>
                  </a:lnTo>
                  <a:lnTo>
                    <a:pt x="599" y="521"/>
                  </a:lnTo>
                  <a:lnTo>
                    <a:pt x="595" y="504"/>
                  </a:lnTo>
                  <a:lnTo>
                    <a:pt x="589" y="486"/>
                  </a:lnTo>
                  <a:lnTo>
                    <a:pt x="582" y="468"/>
                  </a:lnTo>
                  <a:lnTo>
                    <a:pt x="575" y="448"/>
                  </a:lnTo>
                  <a:lnTo>
                    <a:pt x="566" y="430"/>
                  </a:lnTo>
                  <a:lnTo>
                    <a:pt x="556" y="410"/>
                  </a:lnTo>
                  <a:lnTo>
                    <a:pt x="545" y="391"/>
                  </a:lnTo>
                  <a:lnTo>
                    <a:pt x="533" y="370"/>
                  </a:lnTo>
                  <a:lnTo>
                    <a:pt x="519" y="349"/>
                  </a:lnTo>
                  <a:lnTo>
                    <a:pt x="504" y="326"/>
                  </a:lnTo>
                  <a:lnTo>
                    <a:pt x="488" y="305"/>
                  </a:lnTo>
                  <a:lnTo>
                    <a:pt x="488" y="305"/>
                  </a:lnTo>
                  <a:close/>
                  <a:moveTo>
                    <a:pt x="305" y="882"/>
                  </a:moveTo>
                  <a:lnTo>
                    <a:pt x="305" y="882"/>
                  </a:lnTo>
                  <a:lnTo>
                    <a:pt x="305" y="839"/>
                  </a:lnTo>
                  <a:lnTo>
                    <a:pt x="305" y="839"/>
                  </a:lnTo>
                  <a:lnTo>
                    <a:pt x="321" y="838"/>
                  </a:lnTo>
                  <a:lnTo>
                    <a:pt x="338" y="836"/>
                  </a:lnTo>
                  <a:lnTo>
                    <a:pt x="354" y="833"/>
                  </a:lnTo>
                  <a:lnTo>
                    <a:pt x="371" y="827"/>
                  </a:lnTo>
                  <a:lnTo>
                    <a:pt x="386" y="822"/>
                  </a:lnTo>
                  <a:lnTo>
                    <a:pt x="401" y="815"/>
                  </a:lnTo>
                  <a:lnTo>
                    <a:pt x="416" y="807"/>
                  </a:lnTo>
                  <a:lnTo>
                    <a:pt x="430" y="798"/>
                  </a:lnTo>
                  <a:lnTo>
                    <a:pt x="444" y="789"/>
                  </a:lnTo>
                  <a:lnTo>
                    <a:pt x="456" y="777"/>
                  </a:lnTo>
                  <a:lnTo>
                    <a:pt x="469" y="765"/>
                  </a:lnTo>
                  <a:lnTo>
                    <a:pt x="481" y="752"/>
                  </a:lnTo>
                  <a:lnTo>
                    <a:pt x="492" y="738"/>
                  </a:lnTo>
                  <a:lnTo>
                    <a:pt x="503" y="723"/>
                  </a:lnTo>
                  <a:lnTo>
                    <a:pt x="512" y="708"/>
                  </a:lnTo>
                  <a:lnTo>
                    <a:pt x="521" y="692"/>
                  </a:lnTo>
                  <a:lnTo>
                    <a:pt x="562" y="702"/>
                  </a:lnTo>
                  <a:lnTo>
                    <a:pt x="562" y="702"/>
                  </a:lnTo>
                  <a:lnTo>
                    <a:pt x="554" y="721"/>
                  </a:lnTo>
                  <a:lnTo>
                    <a:pt x="545" y="740"/>
                  </a:lnTo>
                  <a:lnTo>
                    <a:pt x="535" y="757"/>
                  </a:lnTo>
                  <a:lnTo>
                    <a:pt x="522" y="775"/>
                  </a:lnTo>
                  <a:lnTo>
                    <a:pt x="509" y="791"/>
                  </a:lnTo>
                  <a:lnTo>
                    <a:pt x="495" y="805"/>
                  </a:lnTo>
                  <a:lnTo>
                    <a:pt x="480" y="819"/>
                  </a:lnTo>
                  <a:lnTo>
                    <a:pt x="464" y="832"/>
                  </a:lnTo>
                  <a:lnTo>
                    <a:pt x="446" y="842"/>
                  </a:lnTo>
                  <a:lnTo>
                    <a:pt x="429" y="853"/>
                  </a:lnTo>
                  <a:lnTo>
                    <a:pt x="409" y="862"/>
                  </a:lnTo>
                  <a:lnTo>
                    <a:pt x="390" y="869"/>
                  </a:lnTo>
                  <a:lnTo>
                    <a:pt x="369" y="874"/>
                  </a:lnTo>
                  <a:lnTo>
                    <a:pt x="348" y="879"/>
                  </a:lnTo>
                  <a:lnTo>
                    <a:pt x="327" y="881"/>
                  </a:lnTo>
                  <a:lnTo>
                    <a:pt x="305" y="882"/>
                  </a:lnTo>
                  <a:lnTo>
                    <a:pt x="305" y="882"/>
                  </a:lnTo>
                  <a:close/>
                  <a:moveTo>
                    <a:pt x="575" y="658"/>
                  </a:moveTo>
                  <a:lnTo>
                    <a:pt x="532" y="652"/>
                  </a:lnTo>
                  <a:lnTo>
                    <a:pt x="532" y="652"/>
                  </a:lnTo>
                  <a:lnTo>
                    <a:pt x="534" y="631"/>
                  </a:lnTo>
                  <a:lnTo>
                    <a:pt x="535" y="608"/>
                  </a:lnTo>
                  <a:lnTo>
                    <a:pt x="579" y="608"/>
                  </a:lnTo>
                  <a:lnTo>
                    <a:pt x="579" y="608"/>
                  </a:lnTo>
                  <a:lnTo>
                    <a:pt x="579" y="608"/>
                  </a:lnTo>
                  <a:lnTo>
                    <a:pt x="578" y="633"/>
                  </a:lnTo>
                  <a:lnTo>
                    <a:pt x="575" y="658"/>
                  </a:lnTo>
                  <a:lnTo>
                    <a:pt x="575" y="6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endParaRPr lang="ru-RU" sz="1488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23528" y="4887161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Aft>
                <a:spcPts val="600"/>
              </a:spcAft>
              <a:buClr>
                <a:schemeClr val="accent1"/>
              </a:buClr>
              <a:buSzPct val="90000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Совместное влияние повышения температуры воздуха, значительного снегонакопления, увеличения влажности и температуры насыпного грунта вследствие инфильтрации талых вод приводит не только к </a:t>
            </a: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</a:rPr>
              <a:t>повышению температуры грунтов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, но и к </a:t>
            </a: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</a:rPr>
              <a:t>опусканию </a:t>
            </a:r>
            <a:r>
              <a:rPr lang="ru-RU" sz="1400" u="sng" dirty="0" smtClean="0">
                <a:solidFill>
                  <a:schemeClr val="accent3">
                    <a:lumMod val="75000"/>
                  </a:schemeClr>
                </a:solidFill>
              </a:rPr>
              <a:t>кровли </a:t>
            </a: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</a:rPr>
              <a:t>мерзлоты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 ниже подошвы насыпи. Это, в свою очередь, приводит к </a:t>
            </a:r>
            <a:r>
              <a:rPr lang="ru-RU" sz="1400" u="sng" dirty="0">
                <a:solidFill>
                  <a:schemeClr val="accent3">
                    <a:lumMod val="75000"/>
                  </a:schemeClr>
                </a:solidFill>
              </a:rPr>
              <a:t>снижению несущей способности свай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4694" y="2088182"/>
            <a:ext cx="1750266" cy="5107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 algn="just">
              <a:buClr>
                <a:schemeClr val="accent1"/>
              </a:buClr>
              <a:buSzPct val="90000"/>
            </a:pPr>
            <a:r>
              <a:rPr lang="ru-RU" sz="1200" smtClean="0">
                <a:solidFill>
                  <a:schemeClr val="accent3">
                    <a:lumMod val="75000"/>
                  </a:schemeClr>
                </a:solidFill>
              </a:rPr>
              <a:t>Не учитывается </a:t>
            </a:r>
          </a:p>
          <a:p>
            <a:pPr marL="0" lvl="2" algn="just">
              <a:buClr>
                <a:schemeClr val="accent1"/>
              </a:buClr>
              <a:buSzPct val="90000"/>
            </a:pPr>
            <a:r>
              <a:rPr lang="ru-RU" sz="1200" smtClean="0">
                <a:solidFill>
                  <a:schemeClr val="accent3">
                    <a:lumMod val="75000"/>
                  </a:schemeClr>
                </a:solidFill>
              </a:rPr>
              <a:t>при проектировании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4694" y="2918222"/>
            <a:ext cx="1976186" cy="5107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>
              <a:buClr>
                <a:schemeClr val="accent1"/>
              </a:buClr>
              <a:buSzPct val="90000"/>
            </a:pPr>
            <a:r>
              <a:rPr lang="ru-RU" sz="1200" smtClean="0">
                <a:solidFill>
                  <a:schemeClr val="accent3">
                    <a:lumMod val="75000"/>
                  </a:schemeClr>
                </a:solidFill>
              </a:rPr>
              <a:t>Не всегда </a:t>
            </a:r>
            <a:r>
              <a:rPr lang="ru-RU" sz="1200">
                <a:solidFill>
                  <a:schemeClr val="accent3">
                    <a:lumMod val="75000"/>
                  </a:schemeClr>
                </a:solidFill>
              </a:rPr>
              <a:t>учитывается </a:t>
            </a:r>
            <a:r>
              <a:rPr lang="ru-RU" sz="1200" smtClean="0">
                <a:solidFill>
                  <a:schemeClr val="accent3">
                    <a:lumMod val="75000"/>
                  </a:schemeClr>
                </a:solidFill>
              </a:rPr>
              <a:t>при </a:t>
            </a:r>
            <a:r>
              <a:rPr lang="ru-RU" sz="1200">
                <a:solidFill>
                  <a:schemeClr val="accent3">
                    <a:lumMod val="75000"/>
                  </a:schemeClr>
                </a:solidFill>
              </a:rPr>
              <a:t>проектировании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336196" y="2187956"/>
            <a:ext cx="324036" cy="38123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336196" y="2975756"/>
            <a:ext cx="324036" cy="38123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4694" y="3753036"/>
            <a:ext cx="1976186" cy="5107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>
              <a:buClr>
                <a:schemeClr val="accent1"/>
              </a:buClr>
              <a:buSzPct val="90000"/>
            </a:pPr>
            <a:r>
              <a:rPr lang="ru-RU" sz="1200" smtClean="0">
                <a:solidFill>
                  <a:schemeClr val="accent3">
                    <a:lumMod val="75000"/>
                  </a:schemeClr>
                </a:solidFill>
              </a:rPr>
              <a:t>Не всегда </a:t>
            </a:r>
            <a:r>
              <a:rPr lang="ru-RU" sz="1200">
                <a:solidFill>
                  <a:schemeClr val="accent3">
                    <a:lumMod val="75000"/>
                  </a:schemeClr>
                </a:solidFill>
              </a:rPr>
              <a:t>учитывается </a:t>
            </a:r>
            <a:r>
              <a:rPr lang="ru-RU" sz="1200" smtClean="0">
                <a:solidFill>
                  <a:schemeClr val="accent3">
                    <a:lumMod val="75000"/>
                  </a:schemeClr>
                </a:solidFill>
              </a:rPr>
              <a:t>при </a:t>
            </a:r>
            <a:r>
              <a:rPr lang="ru-RU" sz="1200">
                <a:solidFill>
                  <a:schemeClr val="accent3">
                    <a:lumMod val="75000"/>
                  </a:schemeClr>
                </a:solidFill>
              </a:rPr>
              <a:t>проектировании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6336196" y="3764789"/>
            <a:ext cx="324036" cy="38123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7" y="0"/>
            <a:ext cx="8569139" cy="867371"/>
          </a:xfrm>
        </p:spPr>
        <p:txBody>
          <a:bodyPr/>
          <a:lstStyle/>
          <a:p>
            <a:r>
              <a:rPr lang="ru-RU" sz="2400" smtClean="0"/>
              <a:t>Решение проблемы – укладка </a:t>
            </a:r>
            <a:r>
              <a:rPr lang="ru-RU" sz="2400"/>
              <a:t>прослойки из Теплонита </a:t>
            </a:r>
            <a:br>
              <a:rPr lang="ru-RU" sz="2400"/>
            </a:br>
            <a:r>
              <a:rPr lang="ru-RU" sz="2400"/>
              <a:t>в теле </a:t>
            </a:r>
            <a:r>
              <a:rPr lang="ru-RU" sz="2400" smtClean="0"/>
              <a:t>насыпи</a:t>
            </a:r>
            <a:endParaRPr lang="ru-RU" sz="2400" dirty="0"/>
          </a:p>
        </p:txBody>
      </p:sp>
      <p:pic>
        <p:nvPicPr>
          <p:cNvPr id="2051" name="Picture 3" descr="E:\PROFILES\Poskonina.EA\Documents\ОБЪЕКТЫ\Конференции\Конференция молодых специалистов\Материалы\Картинки\7_2_1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44"/>
          <a:stretch/>
        </p:blipFill>
        <p:spPr bwMode="auto">
          <a:xfrm>
            <a:off x="791580" y="4689140"/>
            <a:ext cx="2387903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PROFILES\Poskonina.EA\Documents\ОБЪЕКТЫ\Конференции\Конференция молодых специалистов\Материалы\Картинки\polotno-gidroizolyacionnoe-teplonit-400-600-gmkv-shirina-rul_599d6b9f5eb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4" r="4713" b="14842"/>
          <a:stretch/>
        </p:blipFill>
        <p:spPr bwMode="auto">
          <a:xfrm>
            <a:off x="5449144" y="4657653"/>
            <a:ext cx="290734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1622" y="1150098"/>
            <a:ext cx="6338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ТЕПЛОНИТ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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трехслойное термоскрепленное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гидроизоляционное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полотно, состоит из двух слоев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нетканого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иглопробивного материала и слоя полиэтиленовой пленки ПЭВД между ними. Полотно Теплонит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выпускается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плотностью 400, 500 и 600 г/м</a:t>
            </a:r>
            <a:r>
              <a:rPr lang="ru-RU" sz="1400" baseline="30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. Ширина полотна в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рулоне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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2,1 м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и 4,2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м, длина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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50 м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3" name="Picture 5" descr="E:\PROFILES\Poskonina.EA\Documents\ОБЪЕКТЫ\Конференции\Конференция молодых специалистов\Материалы\Картинки\geotekstil-typar-sf20-d981d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7653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57934" y="2403173"/>
            <a:ext cx="4131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Укладка прослойки из </a:t>
            </a:r>
            <a:r>
              <a:rPr lang="ru-RU" sz="1400" b="1">
                <a:solidFill>
                  <a:schemeClr val="accent3">
                    <a:lumMod val="75000"/>
                  </a:schemeClr>
                </a:solidFill>
              </a:rPr>
              <a:t>Теплонита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в теле насыпи препятствует инфильтрации талых вод, что ускоряет стабилизацию температурного режима грунтов оснований.</a:t>
            </a:r>
          </a:p>
        </p:txBody>
      </p:sp>
      <p:pic>
        <p:nvPicPr>
          <p:cNvPr id="1027" name="Picture 3" descr="E:\PROFILES\Poskonina.EA\Documents\ОБЪЕКТЫ\Конференции\Конференция молодых специалистов\Материалы\Картинки\teplonit_599fe243190cc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5" t="9946" r="48370" b="46572"/>
          <a:stretch/>
        </p:blipFill>
        <p:spPr bwMode="auto">
          <a:xfrm>
            <a:off x="6902817" y="1150099"/>
            <a:ext cx="1542434" cy="13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30303687"/>
              </p:ext>
            </p:extLst>
          </p:nvPr>
        </p:nvGraphicFramePr>
        <p:xfrm>
          <a:off x="578558" y="2492896"/>
          <a:ext cx="345338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Picture162"/>
          <p:cNvSpPr>
            <a:spLocks noEditPoints="1"/>
          </p:cNvSpPr>
          <p:nvPr/>
        </p:nvSpPr>
        <p:spPr bwMode="auto">
          <a:xfrm>
            <a:off x="4376402" y="2492712"/>
            <a:ext cx="149050" cy="775028"/>
          </a:xfrm>
          <a:custGeom>
            <a:avLst/>
            <a:gdLst>
              <a:gd name="T0" fmla="*/ 44 w 243"/>
              <a:gd name="T1" fmla="*/ 912 h 912"/>
              <a:gd name="T2" fmla="*/ 198 w 243"/>
              <a:gd name="T3" fmla="*/ 912 h 912"/>
              <a:gd name="T4" fmla="*/ 198 w 243"/>
              <a:gd name="T5" fmla="*/ 760 h 912"/>
              <a:gd name="T6" fmla="*/ 44 w 243"/>
              <a:gd name="T7" fmla="*/ 760 h 912"/>
              <a:gd name="T8" fmla="*/ 44 w 243"/>
              <a:gd name="T9" fmla="*/ 912 h 912"/>
              <a:gd name="T10" fmla="*/ 189 w 243"/>
              <a:gd name="T11" fmla="*/ 699 h 912"/>
              <a:gd name="T12" fmla="*/ 243 w 243"/>
              <a:gd name="T13" fmla="*/ 0 h 912"/>
              <a:gd name="T14" fmla="*/ 0 w 243"/>
              <a:gd name="T15" fmla="*/ 0 h 912"/>
              <a:gd name="T16" fmla="*/ 54 w 243"/>
              <a:gd name="T17" fmla="*/ 699 h 912"/>
              <a:gd name="T18" fmla="*/ 189 w 243"/>
              <a:gd name="T19" fmla="*/ 69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912">
                <a:moveTo>
                  <a:pt x="44" y="912"/>
                </a:moveTo>
                <a:lnTo>
                  <a:pt x="198" y="912"/>
                </a:lnTo>
                <a:lnTo>
                  <a:pt x="198" y="760"/>
                </a:lnTo>
                <a:lnTo>
                  <a:pt x="44" y="760"/>
                </a:lnTo>
                <a:lnTo>
                  <a:pt x="44" y="912"/>
                </a:lnTo>
                <a:close/>
                <a:moveTo>
                  <a:pt x="189" y="699"/>
                </a:moveTo>
                <a:lnTo>
                  <a:pt x="243" y="0"/>
                </a:lnTo>
                <a:lnTo>
                  <a:pt x="0" y="0"/>
                </a:lnTo>
                <a:lnTo>
                  <a:pt x="54" y="699"/>
                </a:lnTo>
                <a:lnTo>
                  <a:pt x="189" y="6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3856" y="3495110"/>
            <a:ext cx="4254588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</a:t>
            </a:r>
            <a:r>
              <a:rPr lang="ru-RU" sz="1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Практика применения материала: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основании шламовых амбаров;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конструкции проездов.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Результаты прогнозных расчетов</a:t>
            </a:r>
            <a:endParaRPr lang="ru-RU" sz="2400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01733"/>
              </p:ext>
            </p:extLst>
          </p:nvPr>
        </p:nvGraphicFramePr>
        <p:xfrm>
          <a:off x="539552" y="3609020"/>
          <a:ext cx="82089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911543"/>
              </p:ext>
            </p:extLst>
          </p:nvPr>
        </p:nvGraphicFramePr>
        <p:xfrm>
          <a:off x="467544" y="1592796"/>
          <a:ext cx="810090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924940"/>
              </p:ext>
            </p:extLst>
          </p:nvPr>
        </p:nvGraphicFramePr>
        <p:xfrm>
          <a:off x="899592" y="1268760"/>
          <a:ext cx="6120680" cy="25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4476" y="3332021"/>
            <a:ext cx="227254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1200" b="1" dirty="0" smtClean="0">
                <a:solidFill>
                  <a:schemeClr val="accent1"/>
                </a:solidFill>
              </a:rPr>
              <a:t>Глубина оттаивания грунтов</a:t>
            </a:r>
          </a:p>
        </p:txBody>
      </p:sp>
    </p:spTree>
    <p:extLst>
      <p:ext uri="{BB962C8B-B14F-4D97-AF65-F5344CB8AC3E}">
        <p14:creationId xmlns:p14="http://schemas.microsoft.com/office/powerpoint/2010/main" val="16806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speech"/>
  <p:tag name="LANG" val="rus"/>
</p:tagLst>
</file>

<file path=ppt/theme/theme1.xml><?xml version="1.0" encoding="utf-8"?>
<a:theme xmlns:a="http://schemas.openxmlformats.org/drawingml/2006/main" name="gpn_speech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800"/>
          </a:spcBef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gpn_speech</Template>
  <TotalTime>4869</TotalTime>
  <Words>853</Words>
  <Application>Microsoft Office PowerPoint</Application>
  <PresentationFormat>Экран (4:3)</PresentationFormat>
  <Paragraphs>174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gpn_speech</vt:lpstr>
      <vt:lpstr>Стабилизация температурного режима грунтов оснований путем применения прослойки из Теплонита в теле насыпи</vt:lpstr>
      <vt:lpstr>Цели проекта</vt:lpstr>
      <vt:lpstr>Опасные последствия</vt:lpstr>
      <vt:lpstr>Повышение температуры атмосферного воздуха</vt:lpstr>
      <vt:lpstr>Повышенное снегонакопление на площадках</vt:lpstr>
      <vt:lpstr>Прогнозные расчеты температурного режима  грунтов оснований</vt:lpstr>
      <vt:lpstr>Факторы, влияющие на температуру насыпных грунтов</vt:lpstr>
      <vt:lpstr>Решение проблемы – укладка прослойки из Теплонита  в теле насыпи</vt:lpstr>
      <vt:lpstr>Результаты прогнозных расчетов</vt:lpstr>
      <vt:lpstr>Экономическая целесообразность предложения</vt:lpstr>
      <vt:lpstr>Экономическая целесообразность предложения</vt:lpstr>
      <vt:lpstr>Выводы и рекомендации</vt:lpstr>
      <vt:lpstr>Контакты</vt:lpstr>
    </vt:vector>
  </TitlesOfParts>
  <Company>PowerLexis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Посконина Елена Александровна</cp:lastModifiedBy>
  <cp:revision>295</cp:revision>
  <cp:lastPrinted>2018-04-05T04:13:19Z</cp:lastPrinted>
  <dcterms:created xsi:type="dcterms:W3CDTF">2013-07-30T10:25:23Z</dcterms:created>
  <dcterms:modified xsi:type="dcterms:W3CDTF">2018-04-25T12:18:09Z</dcterms:modified>
</cp:coreProperties>
</file>